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70" r:id="rId2"/>
    <p:sldId id="290" r:id="rId3"/>
    <p:sldId id="339" r:id="rId4"/>
    <p:sldId id="330" r:id="rId5"/>
    <p:sldId id="340" r:id="rId6"/>
    <p:sldId id="334" r:id="rId7"/>
    <p:sldId id="271" r:id="rId8"/>
    <p:sldId id="333" r:id="rId9"/>
    <p:sldId id="317" r:id="rId10"/>
    <p:sldId id="344" r:id="rId11"/>
    <p:sldId id="314" r:id="rId12"/>
    <p:sldId id="343" r:id="rId13"/>
    <p:sldId id="345" r:id="rId14"/>
    <p:sldId id="346" r:id="rId15"/>
    <p:sldId id="349" r:id="rId16"/>
    <p:sldId id="350" r:id="rId17"/>
    <p:sldId id="347" r:id="rId18"/>
    <p:sldId id="348" r:id="rId19"/>
    <p:sldId id="351" r:id="rId20"/>
    <p:sldId id="352" r:id="rId21"/>
    <p:sldId id="337" r:id="rId22"/>
    <p:sldId id="353" r:id="rId23"/>
    <p:sldId id="329" r:id="rId24"/>
    <p:sldId id="336" r:id="rId25"/>
    <p:sldId id="269" r:id="rId26"/>
    <p:sldId id="313" r:id="rId27"/>
    <p:sldId id="342" r:id="rId28"/>
  </p:sldIdLst>
  <p:sldSz cx="12188825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DCDCDC"/>
    <a:srgbClr val="E6E6E6"/>
    <a:srgbClr val="ECECEC"/>
    <a:srgbClr val="DEDEDE"/>
    <a:srgbClr val="DBDBDB"/>
    <a:srgbClr val="F3F3F3"/>
    <a:srgbClr val="000000"/>
    <a:srgbClr val="EF5361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3" autoAdjust="0"/>
    <p:restoredTop sz="89072" autoAdjust="0"/>
  </p:normalViewPr>
  <p:slideViewPr>
    <p:cSldViewPr>
      <p:cViewPr>
        <p:scale>
          <a:sx n="100" d="100"/>
          <a:sy n="100" d="100"/>
        </p:scale>
        <p:origin x="936" y="138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285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8F1A24-38E9-454F-A9A3-591F5B32C539}" type="datetime1">
              <a:rPr lang="en-GB" smtClean="0"/>
              <a:t>2023-05-13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ECC51D-0A7B-466F-80F2-DF6FFADCC219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Insert a map of your country.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noProof="0" smtClean="0"/>
              <a:t>20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787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39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22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45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just">
              <a:lnSpc>
                <a:spcPct val="150000"/>
              </a:lnSpc>
            </a:pPr>
            <a:r>
              <a:rPr lang="pl-PL" sz="1200" dirty="0">
                <a:solidFill>
                  <a:srgbClr val="002060"/>
                </a:solidFill>
                <a:latin typeface="Century Gothic (Body)"/>
              </a:rPr>
              <a:t>Główne punkty prezentacji: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ð"/>
            </a:pPr>
            <a:r>
              <a:rPr lang="pl-PL" sz="1200" dirty="0">
                <a:solidFill>
                  <a:srgbClr val="002060"/>
                </a:solidFill>
                <a:latin typeface="Century Gothic (Body)"/>
              </a:rPr>
              <a:t>przedstawienie zmian temperatur</a:t>
            </a:r>
            <a:r>
              <a:rPr lang="pl-PL" sz="1200" dirty="0">
                <a:solidFill>
                  <a:srgbClr val="EF5361"/>
                </a:solidFill>
                <a:latin typeface="Century Gothic (Body)"/>
              </a:rPr>
              <a:t>y</a:t>
            </a:r>
            <a:r>
              <a:rPr lang="pl-PL" sz="1200" dirty="0">
                <a:solidFill>
                  <a:srgbClr val="002060"/>
                </a:solidFill>
                <a:latin typeface="Century Gothic (Body)"/>
              </a:rPr>
              <a:t> w latach 1961-2019 dla świata i poszczególnych kontynentów 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ð"/>
            </a:pPr>
            <a:r>
              <a:rPr lang="pl-PL" sz="1200" dirty="0">
                <a:solidFill>
                  <a:srgbClr val="002060"/>
                </a:solidFill>
                <a:latin typeface="Century Gothic (Body)"/>
              </a:rPr>
              <a:t>przedstawienie korelacji pomiędzy wzrostem temperatur</a:t>
            </a:r>
            <a:r>
              <a:rPr lang="pl-PL" sz="1200" dirty="0">
                <a:solidFill>
                  <a:srgbClr val="EF5361"/>
                </a:solidFill>
                <a:latin typeface="Century Gothic (Body)"/>
              </a:rPr>
              <a:t>y</a:t>
            </a:r>
            <a:r>
              <a:rPr lang="pl-PL" sz="1200" dirty="0">
                <a:solidFill>
                  <a:srgbClr val="002060"/>
                </a:solidFill>
                <a:latin typeface="Century Gothic (Body)"/>
              </a:rPr>
              <a:t> </a:t>
            </a:r>
            <a:r>
              <a:rPr lang="pl-PL" sz="1200" dirty="0">
                <a:solidFill>
                  <a:srgbClr val="EF5361"/>
                </a:solidFill>
                <a:latin typeface="Century Gothic (Body)"/>
              </a:rPr>
              <a:t>a jej przyczynami czyli </a:t>
            </a:r>
            <a:r>
              <a:rPr lang="pl-PL" sz="1200" dirty="0">
                <a:solidFill>
                  <a:srgbClr val="002060"/>
                </a:solidFill>
                <a:latin typeface="Century Gothic (Body)"/>
              </a:rPr>
              <a:t>poziomem emisji CO2, poziomem zalesienia, poziomem urbanizacji. Dane zostaną przedstawione dla wybranych krajów poszczególnych kontynentów 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54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87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Insert a picture of one of the geographical features of your country.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noProof="0" smtClean="0"/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229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noProof="0" smtClean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4012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noProof="0" smtClean="0"/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73459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noProof="0" smtClean="0"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421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noProof="0" smtClean="0"/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303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en-GB" noProof="0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30C9-8892-4D98-9284-FD26F32736D4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83C06-2F4C-4E73-B76C-11F566D45587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504714-F70B-4829-AA56-FC0D4172369C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73199A-AA22-4783-9B78-E6BAF742E90E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742A2E-C4EA-4982-BD99-9407BF3973B9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E9FAB5-6943-430D-A672-BA805B4ABCB0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2D7FB-606A-41F7-B294-9614D2C23B81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13B321-6348-49CF-8032-2298D5D634EA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DDC4B0-8706-4BE3-8A08-E6E71AF82FA1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r>
              <a:rPr lang="en-GB" noProof="0" dirty="0"/>
              <a:t>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7D1566-0F23-48A5-BCEC-41A21B7A1F90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B6E7E3-007A-4704-BF50-E4B1E4D0E158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GB" sz="24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55A4F043-EB1D-4429-BDCF-F7E353EE3F48}" type="datetime1">
              <a:rPr lang="en-GB" noProof="0" smtClean="0"/>
              <a:t>2023-05-13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microsoft.com/office/2007/relationships/hdphoto" Target="../media/hdphoto2.wdp"/><Relationship Id="rId4" Type="http://schemas.microsoft.com/office/2007/relationships/hdphoto" Target="../media/hdphoto8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microsoft.com/office/2007/relationships/hdphoto" Target="../media/hdphoto2.wdp"/><Relationship Id="rId10" Type="http://schemas.microsoft.com/office/2007/relationships/hdphoto" Target="../media/hdphoto9.wdp"/><Relationship Id="rId4" Type="http://schemas.openxmlformats.org/officeDocument/2006/relationships/image" Target="../media/image30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10.wdp"/><Relationship Id="rId7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2.wdp"/><Relationship Id="rId4" Type="http://schemas.openxmlformats.org/officeDocument/2006/relationships/image" Target="../media/image30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40" y="657563"/>
            <a:ext cx="12188825" cy="835496"/>
          </a:xfrm>
        </p:spPr>
        <p:txBody>
          <a:bodyPr rtlCol="0">
            <a:normAutofit/>
          </a:bodyPr>
          <a:lstStyle/>
          <a:p>
            <a:pPr algn="ctr" rtl="0"/>
            <a:r>
              <a:rPr lang="pl-PL" sz="5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THERE IS NO PLANET B</a:t>
            </a:r>
            <a:endParaRPr lang="en-GB" sz="5400" b="1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AC99F66-C2B3-80E8-5338-B52AA91C946F}"/>
              </a:ext>
            </a:extLst>
          </p:cNvPr>
          <p:cNvSpPr txBox="1">
            <a:spLocks/>
          </p:cNvSpPr>
          <p:nvPr/>
        </p:nvSpPr>
        <p:spPr>
          <a:xfrm>
            <a:off x="2638028" y="4869160"/>
            <a:ext cx="7344817" cy="917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pl-PL" dirty="0">
                <a:solidFill>
                  <a:srgbClr val="002060"/>
                </a:solidFill>
              </a:rPr>
              <a:t>Czynniki zmieniające klimat - porównanie.</a:t>
            </a:r>
          </a:p>
          <a:p>
            <a:pPr marL="45720" indent="0" algn="ctr">
              <a:buNone/>
            </a:pPr>
            <a:r>
              <a:rPr lang="pl-PL" dirty="0">
                <a:solidFill>
                  <a:srgbClr val="002060"/>
                </a:solidFill>
              </a:rPr>
              <a:t>Czy można zatrzymać katastrofę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BA893-4F97-3EA8-422F-4700E3CD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4" y="1507023"/>
            <a:ext cx="3152681" cy="3120900"/>
          </a:xfrm>
          <a:prstGeom prst="rect">
            <a:avLst/>
          </a:prstGeom>
        </p:spPr>
      </p:pic>
      <p:pic>
        <p:nvPicPr>
          <p:cNvPr id="4" name="Picture 3" descr="a satellite view of the Earth">
            <a:extLst>
              <a:ext uri="{FF2B5EF4-FFF2-40B4-BE49-F238E27FC236}">
                <a16:creationId xmlns:a16="http://schemas.microsoft.com/office/drawing/2014/main" id="{E3AF0197-E311-F21E-AA39-C8C2F1F22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68" b="96995" l="0" r="100000">
                        <a14:foregroundMark x1="44384" y1="96164" x2="44384" y2="96164"/>
                        <a14:foregroundMark x1="42544" y1="96876" x2="51311" y2="97034"/>
                        <a14:foregroundMark x1="48454" y1="97034" x2="48454" y2="97034"/>
                        <a14:foregroundMark x1="13973" y1="17398" x2="6888" y2="28588"/>
                        <a14:foregroundMark x1="5793" y1="32108" x2="2309" y2="47371"/>
                        <a14:foregroundMark x1="6223" y1="30368" x2="5793" y2="32661"/>
                        <a14:foregroundMark x1="2309" y1="47805" x2="2740" y2="54093"/>
                        <a14:foregroundMark x1="2622" y1="54804" x2="2896" y2="56702"/>
                        <a14:foregroundMark x1="2466" y1="47964" x2="2466" y2="50020"/>
                        <a14:foregroundMark x1="2466" y1="47964" x2="2192" y2="50573"/>
                        <a14:foregroundMark x1="2192" y1="48992" x2="2192" y2="48992"/>
                        <a14:foregroundMark x1="2466" y1="48557" x2="2466" y2="48557"/>
                        <a14:foregroundMark x1="4618" y1="34440" x2="4618" y2="34440"/>
                        <a14:foregroundMark x1="2466" y1="47687" x2="2466" y2="47687"/>
                        <a14:foregroundMark x1="2622" y1="48122" x2="2622" y2="48122"/>
                        <a14:foregroundMark x1="2309" y1="48834" x2="2309" y2="48834"/>
                        <a14:foregroundMark x1="2466" y1="47687" x2="2309" y2="49427"/>
                        <a14:foregroundMark x1="2192" y1="48834" x2="2192" y2="48834"/>
                        <a14:foregroundMark x1="3483" y1="37920" x2="3914" y2="37327"/>
                        <a14:foregroundMark x1="3327" y1="37920" x2="3327" y2="37920"/>
                        <a14:foregroundMark x1="3601" y1="37327" x2="3483" y2="39067"/>
                        <a14:foregroundMark x1="3914" y1="37208" x2="3170" y2="39225"/>
                        <a14:foregroundMark x1="3601" y1="37050" x2="3170" y2="38948"/>
                        <a14:backgroundMark x1="6341" y1="28588" x2="6341" y2="28588"/>
                        <a14:backgroundMark x1="1566" y1="47845" x2="157" y2="53934"/>
                        <a14:backgroundMark x1="6067" y1="28153" x2="5205" y2="31989"/>
                        <a14:backgroundMark x1="157" y1="53934" x2="157" y2="53934"/>
                        <a14:backgroundMark x1="861" y1="55556" x2="2544" y2="47410"/>
                        <a14:backgroundMark x1="6341" y1="29181" x2="6341" y2="29181"/>
                        <a14:backgroundMark x1="1605" y1="55832" x2="1605" y2="55832"/>
                        <a14:backgroundMark x1="157" y1="52036" x2="0" y2="53183"/>
                        <a14:backgroundMark x1="626" y1="52629" x2="626" y2="54093"/>
                        <a14:backgroundMark x1="0" y1="53341" x2="470" y2="53618"/>
                        <a14:backgroundMark x1="0" y1="54527" x2="313" y2="55951"/>
                        <a14:backgroundMark x1="13620" y1="17240" x2="13620" y2="17240"/>
                        <a14:backgroundMark x1="3405" y1="36773" x2="3405" y2="36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0511" y="1526641"/>
            <a:ext cx="3024335" cy="29930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1D958A4-2BC0-72B8-9B96-586B49B04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9"/>
          <a:stretch/>
        </p:blipFill>
        <p:spPr>
          <a:xfrm>
            <a:off x="6470488" y="244033"/>
            <a:ext cx="5060119" cy="2046864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F1941-362B-D8E4-ADE1-8234474CC1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165" t="11038" r="1973" b="2838"/>
          <a:stretch/>
        </p:blipFill>
        <p:spPr>
          <a:xfrm>
            <a:off x="408383" y="678158"/>
            <a:ext cx="4634068" cy="3024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DC43D-81C2-6C7D-2C38-C5323C16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" y="-40930"/>
            <a:ext cx="6238429" cy="661737"/>
          </a:xfrm>
        </p:spPr>
        <p:txBody>
          <a:bodyPr anchor="t">
            <a:normAutofit/>
          </a:bodyPr>
          <a:lstStyle/>
          <a:p>
            <a:r>
              <a:rPr lang="pl-PL" sz="2800" dirty="0"/>
              <a:t>usa</a:t>
            </a:r>
            <a:endParaRPr lang="en-GB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296D0D-E36C-2C58-5B4F-7E9768ED9D76}"/>
              </a:ext>
            </a:extLst>
          </p:cNvPr>
          <p:cNvSpPr/>
          <p:nvPr/>
        </p:nvSpPr>
        <p:spPr>
          <a:xfrm>
            <a:off x="909836" y="1787289"/>
            <a:ext cx="634170" cy="489583"/>
          </a:xfrm>
          <a:prstGeom prst="rect">
            <a:avLst/>
          </a:prstGeom>
          <a:solidFill>
            <a:srgbClr val="FFC000">
              <a:alpha val="24000"/>
            </a:srgb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305DCF-2969-441B-B8A1-F66A085604E9}"/>
              </a:ext>
            </a:extLst>
          </p:cNvPr>
          <p:cNvSpPr/>
          <p:nvPr/>
        </p:nvSpPr>
        <p:spPr>
          <a:xfrm>
            <a:off x="2958667" y="1787291"/>
            <a:ext cx="543457" cy="515322"/>
          </a:xfrm>
          <a:prstGeom prst="rect">
            <a:avLst/>
          </a:prstGeom>
          <a:solidFill>
            <a:schemeClr val="accent1">
              <a:lumMod val="40000"/>
              <a:lumOff val="60000"/>
              <a:alpha val="34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841B9F-E013-D3AB-892D-627A57582638}"/>
              </a:ext>
            </a:extLst>
          </p:cNvPr>
          <p:cNvSpPr/>
          <p:nvPr/>
        </p:nvSpPr>
        <p:spPr>
          <a:xfrm>
            <a:off x="1615816" y="1787290"/>
            <a:ext cx="543457" cy="503607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147364-FBD5-C35D-9944-A7E77C1AE2DC}"/>
              </a:ext>
            </a:extLst>
          </p:cNvPr>
          <p:cNvSpPr/>
          <p:nvPr/>
        </p:nvSpPr>
        <p:spPr>
          <a:xfrm>
            <a:off x="3604066" y="1787289"/>
            <a:ext cx="543457" cy="515322"/>
          </a:xfrm>
          <a:prstGeom prst="rect">
            <a:avLst/>
          </a:prstGeom>
          <a:solidFill>
            <a:schemeClr val="bg2">
              <a:lumMod val="75000"/>
              <a:alpha val="38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061ACA-373A-72E6-B1CA-80585204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000" y1="45500" x2="44000" y2="45500"/>
                        <a14:foregroundMark x1="55000" y1="45500" x2="55000" y2="45500"/>
                        <a14:foregroundMark x1="51500" y1="53000" x2="60500" y2="48500"/>
                        <a14:foregroundMark x1="45500" y1="53500" x2="44500" y2="45500"/>
                        <a14:foregroundMark x1="62500" y1="71000" x2="62500" y2="71000"/>
                        <a14:foregroundMark x1="68500" y1="73500" x2="68500" y2="73500"/>
                        <a14:foregroundMark x1="63500" y1="56000" x2="63500" y2="56000"/>
                        <a14:foregroundMark x1="52000" y1="36500" x2="52000" y2="36500"/>
                      </a14:backgroundRemoval>
                    </a14:imgEffect>
                  </a14:imgLayer>
                </a14:imgProps>
              </a:ext>
            </a:extLst>
          </a:blip>
          <a:srcRect l="27541" t="25505" r="27565" b="23008"/>
          <a:stretch/>
        </p:blipFill>
        <p:spPr>
          <a:xfrm>
            <a:off x="64844" y="1787290"/>
            <a:ext cx="350985" cy="4025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E6EE7-840C-0DF7-1D8C-BCB3CFB5C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72" y="3861048"/>
            <a:ext cx="5060119" cy="2834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3456B-37A6-E81E-4C1F-FE6C3D127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489" y="2348880"/>
            <a:ext cx="5044878" cy="2127688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83B41-0480-4681-6B7B-DC7B695546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41"/>
          <a:stretch/>
        </p:blipFill>
        <p:spPr>
          <a:xfrm>
            <a:off x="6485730" y="4587668"/>
            <a:ext cx="5029636" cy="2127688"/>
          </a:xfrm>
          <a:prstGeom prst="rect">
            <a:avLst/>
          </a:prstGeom>
          <a:ln>
            <a:solidFill>
              <a:srgbClr val="000066"/>
            </a:solidFill>
          </a:ln>
        </p:spPr>
      </p:pic>
    </p:spTree>
    <p:extLst>
      <p:ext uri="{BB962C8B-B14F-4D97-AF65-F5344CB8AC3E}">
        <p14:creationId xmlns:p14="http://schemas.microsoft.com/office/powerpoint/2010/main" val="60677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B3C58A9-CC83-CBBD-326D-16FF09FA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AMERYKA PŁD – korelacje</a:t>
            </a:r>
            <a:endParaRPr lang="en-GB" sz="2800" cap="non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AF540D-9DA4-B105-2261-6514AE9C19D2}"/>
              </a:ext>
            </a:extLst>
          </p:cNvPr>
          <p:cNvSpPr/>
          <p:nvPr/>
        </p:nvSpPr>
        <p:spPr>
          <a:xfrm>
            <a:off x="5567471" y="3176972"/>
            <a:ext cx="74223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4D3EC0-6D68-139C-7B00-8762B1D65243}"/>
              </a:ext>
            </a:extLst>
          </p:cNvPr>
          <p:cNvSpPr/>
          <p:nvPr/>
        </p:nvSpPr>
        <p:spPr>
          <a:xfrm>
            <a:off x="5094330" y="4200578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04F33-474F-150C-7E90-7CDB4DBE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769862"/>
            <a:ext cx="2088232" cy="207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30ED82-2F57-96BF-5094-1764FF35E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212" y="3124479"/>
            <a:ext cx="3742083" cy="3340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2A6AD-CAF7-904A-96DC-3D726552A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017" y="3095881"/>
            <a:ext cx="3742083" cy="3340135"/>
          </a:xfrm>
          <a:prstGeom prst="rect">
            <a:avLst/>
          </a:prstGeom>
        </p:spPr>
      </p:pic>
      <p:sp>
        <p:nvSpPr>
          <p:cNvPr id="12" name="Subtitle 9">
            <a:extLst>
              <a:ext uri="{FF2B5EF4-FFF2-40B4-BE49-F238E27FC236}">
                <a16:creationId xmlns:a16="http://schemas.microsoft.com/office/drawing/2014/main" id="{02B2E02F-DE96-526C-2139-6DD07987A79D}"/>
              </a:ext>
            </a:extLst>
          </p:cNvPr>
          <p:cNvSpPr txBox="1">
            <a:spLocks/>
          </p:cNvSpPr>
          <p:nvPr/>
        </p:nvSpPr>
        <p:spPr>
          <a:xfrm>
            <a:off x="4248212" y="848950"/>
            <a:ext cx="7750856" cy="2003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Bal bala bla na temat kontynentu, wybranych panstw</a:t>
            </a: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ln>
                <a:solidFill>
                  <a:schemeClr val="tx1"/>
                </a:solidFill>
                <a:prstDash val="solid"/>
              </a:ln>
              <a:solidFill>
                <a:srgbClr val="002060"/>
              </a:solidFill>
              <a:latin typeface="Century Gothic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7AC10-16A4-B7E7-79CB-7933AA84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45" y="3140877"/>
            <a:ext cx="3742083" cy="3340135"/>
          </a:xfrm>
          <a:prstGeom prst="rect">
            <a:avLst/>
          </a:prstGeom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698451874">
                  <a:custGeom>
                    <a:avLst/>
                    <a:gdLst>
                      <a:gd name="connsiteX0" fmla="*/ 0 w 3742083"/>
                      <a:gd name="connsiteY0" fmla="*/ 0 h 3340135"/>
                      <a:gd name="connsiteX1" fmla="*/ 623681 w 3742083"/>
                      <a:gd name="connsiteY1" fmla="*/ 0 h 3340135"/>
                      <a:gd name="connsiteX2" fmla="*/ 1322203 w 3742083"/>
                      <a:gd name="connsiteY2" fmla="*/ 0 h 3340135"/>
                      <a:gd name="connsiteX3" fmla="*/ 1983304 w 3742083"/>
                      <a:gd name="connsiteY3" fmla="*/ 0 h 3340135"/>
                      <a:gd name="connsiteX4" fmla="*/ 2532143 w 3742083"/>
                      <a:gd name="connsiteY4" fmla="*/ 0 h 3340135"/>
                      <a:gd name="connsiteX5" fmla="*/ 3043561 w 3742083"/>
                      <a:gd name="connsiteY5" fmla="*/ 0 h 3340135"/>
                      <a:gd name="connsiteX6" fmla="*/ 3742083 w 3742083"/>
                      <a:gd name="connsiteY6" fmla="*/ 0 h 3340135"/>
                      <a:gd name="connsiteX7" fmla="*/ 3742083 w 3742083"/>
                      <a:gd name="connsiteY7" fmla="*/ 567823 h 3340135"/>
                      <a:gd name="connsiteX8" fmla="*/ 3742083 w 3742083"/>
                      <a:gd name="connsiteY8" fmla="*/ 1235850 h 3340135"/>
                      <a:gd name="connsiteX9" fmla="*/ 3742083 w 3742083"/>
                      <a:gd name="connsiteY9" fmla="*/ 1803673 h 3340135"/>
                      <a:gd name="connsiteX10" fmla="*/ 3742083 w 3742083"/>
                      <a:gd name="connsiteY10" fmla="*/ 2471700 h 3340135"/>
                      <a:gd name="connsiteX11" fmla="*/ 3742083 w 3742083"/>
                      <a:gd name="connsiteY11" fmla="*/ 3340135 h 3340135"/>
                      <a:gd name="connsiteX12" fmla="*/ 3193244 w 3742083"/>
                      <a:gd name="connsiteY12" fmla="*/ 3340135 h 3340135"/>
                      <a:gd name="connsiteX13" fmla="*/ 2494722 w 3742083"/>
                      <a:gd name="connsiteY13" fmla="*/ 3340135 h 3340135"/>
                      <a:gd name="connsiteX14" fmla="*/ 1908462 w 3742083"/>
                      <a:gd name="connsiteY14" fmla="*/ 3340135 h 3340135"/>
                      <a:gd name="connsiteX15" fmla="*/ 1359623 w 3742083"/>
                      <a:gd name="connsiteY15" fmla="*/ 3340135 h 3340135"/>
                      <a:gd name="connsiteX16" fmla="*/ 661101 w 3742083"/>
                      <a:gd name="connsiteY16" fmla="*/ 3340135 h 3340135"/>
                      <a:gd name="connsiteX17" fmla="*/ 0 w 3742083"/>
                      <a:gd name="connsiteY17" fmla="*/ 3340135 h 3340135"/>
                      <a:gd name="connsiteX18" fmla="*/ 0 w 3742083"/>
                      <a:gd name="connsiteY18" fmla="*/ 2772312 h 3340135"/>
                      <a:gd name="connsiteX19" fmla="*/ 0 w 3742083"/>
                      <a:gd name="connsiteY19" fmla="*/ 2171088 h 3340135"/>
                      <a:gd name="connsiteX20" fmla="*/ 0 w 3742083"/>
                      <a:gd name="connsiteY20" fmla="*/ 1536462 h 3340135"/>
                      <a:gd name="connsiteX21" fmla="*/ 0 w 3742083"/>
                      <a:gd name="connsiteY21" fmla="*/ 935238 h 3340135"/>
                      <a:gd name="connsiteX22" fmla="*/ 0 w 3742083"/>
                      <a:gd name="connsiteY22" fmla="*/ 0 h 3340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742083" h="3340135" fill="none" extrusionOk="0">
                        <a:moveTo>
                          <a:pt x="0" y="0"/>
                        </a:moveTo>
                        <a:cubicBezTo>
                          <a:pt x="285320" y="-9227"/>
                          <a:pt x="458551" y="27338"/>
                          <a:pt x="623681" y="0"/>
                        </a:cubicBezTo>
                        <a:cubicBezTo>
                          <a:pt x="788811" y="-27338"/>
                          <a:pt x="1117049" y="-27045"/>
                          <a:pt x="1322203" y="0"/>
                        </a:cubicBezTo>
                        <a:cubicBezTo>
                          <a:pt x="1527357" y="27045"/>
                          <a:pt x="1815200" y="16142"/>
                          <a:pt x="1983304" y="0"/>
                        </a:cubicBezTo>
                        <a:cubicBezTo>
                          <a:pt x="2151408" y="-16142"/>
                          <a:pt x="2332613" y="4955"/>
                          <a:pt x="2532143" y="0"/>
                        </a:cubicBezTo>
                        <a:cubicBezTo>
                          <a:pt x="2731673" y="-4955"/>
                          <a:pt x="2836390" y="13516"/>
                          <a:pt x="3043561" y="0"/>
                        </a:cubicBezTo>
                        <a:cubicBezTo>
                          <a:pt x="3250732" y="-13516"/>
                          <a:pt x="3550093" y="29939"/>
                          <a:pt x="3742083" y="0"/>
                        </a:cubicBezTo>
                        <a:cubicBezTo>
                          <a:pt x="3715262" y="191467"/>
                          <a:pt x="3767087" y="309213"/>
                          <a:pt x="3742083" y="567823"/>
                        </a:cubicBezTo>
                        <a:cubicBezTo>
                          <a:pt x="3717079" y="826433"/>
                          <a:pt x="3756329" y="1033502"/>
                          <a:pt x="3742083" y="1235850"/>
                        </a:cubicBezTo>
                        <a:cubicBezTo>
                          <a:pt x="3727837" y="1438198"/>
                          <a:pt x="3717281" y="1666965"/>
                          <a:pt x="3742083" y="1803673"/>
                        </a:cubicBezTo>
                        <a:cubicBezTo>
                          <a:pt x="3766885" y="1940381"/>
                          <a:pt x="3728412" y="2237339"/>
                          <a:pt x="3742083" y="2471700"/>
                        </a:cubicBezTo>
                        <a:cubicBezTo>
                          <a:pt x="3755754" y="2706061"/>
                          <a:pt x="3747059" y="3011188"/>
                          <a:pt x="3742083" y="3340135"/>
                        </a:cubicBezTo>
                        <a:cubicBezTo>
                          <a:pt x="3566096" y="3324097"/>
                          <a:pt x="3380549" y="3313328"/>
                          <a:pt x="3193244" y="3340135"/>
                        </a:cubicBezTo>
                        <a:cubicBezTo>
                          <a:pt x="3005939" y="3366942"/>
                          <a:pt x="2829968" y="3362017"/>
                          <a:pt x="2494722" y="3340135"/>
                        </a:cubicBezTo>
                        <a:cubicBezTo>
                          <a:pt x="2159476" y="3318253"/>
                          <a:pt x="2151203" y="3313779"/>
                          <a:pt x="1908462" y="3340135"/>
                        </a:cubicBezTo>
                        <a:cubicBezTo>
                          <a:pt x="1665721" y="3366491"/>
                          <a:pt x="1624645" y="3341376"/>
                          <a:pt x="1359623" y="3340135"/>
                        </a:cubicBezTo>
                        <a:cubicBezTo>
                          <a:pt x="1094601" y="3338894"/>
                          <a:pt x="880743" y="3367114"/>
                          <a:pt x="661101" y="3340135"/>
                        </a:cubicBezTo>
                        <a:cubicBezTo>
                          <a:pt x="441459" y="3313156"/>
                          <a:pt x="279484" y="3370000"/>
                          <a:pt x="0" y="3340135"/>
                        </a:cubicBezTo>
                        <a:cubicBezTo>
                          <a:pt x="-3769" y="3099263"/>
                          <a:pt x="20904" y="2975517"/>
                          <a:pt x="0" y="2772312"/>
                        </a:cubicBezTo>
                        <a:cubicBezTo>
                          <a:pt x="-20904" y="2569107"/>
                          <a:pt x="17103" y="2332144"/>
                          <a:pt x="0" y="2171088"/>
                        </a:cubicBezTo>
                        <a:cubicBezTo>
                          <a:pt x="-17103" y="2010032"/>
                          <a:pt x="-30098" y="1772977"/>
                          <a:pt x="0" y="1536462"/>
                        </a:cubicBezTo>
                        <a:cubicBezTo>
                          <a:pt x="30098" y="1299947"/>
                          <a:pt x="-2230" y="1088382"/>
                          <a:pt x="0" y="935238"/>
                        </a:cubicBezTo>
                        <a:cubicBezTo>
                          <a:pt x="2230" y="782094"/>
                          <a:pt x="-36740" y="311398"/>
                          <a:pt x="0" y="0"/>
                        </a:cubicBezTo>
                        <a:close/>
                      </a:path>
                      <a:path w="3742083" h="3340135" stroke="0" extrusionOk="0">
                        <a:moveTo>
                          <a:pt x="0" y="0"/>
                        </a:moveTo>
                        <a:cubicBezTo>
                          <a:pt x="141639" y="23545"/>
                          <a:pt x="329348" y="15140"/>
                          <a:pt x="623681" y="0"/>
                        </a:cubicBezTo>
                        <a:cubicBezTo>
                          <a:pt x="918014" y="-15140"/>
                          <a:pt x="988803" y="-5733"/>
                          <a:pt x="1284782" y="0"/>
                        </a:cubicBezTo>
                        <a:cubicBezTo>
                          <a:pt x="1580761" y="5733"/>
                          <a:pt x="1759786" y="16446"/>
                          <a:pt x="1945883" y="0"/>
                        </a:cubicBezTo>
                        <a:cubicBezTo>
                          <a:pt x="2131980" y="-16446"/>
                          <a:pt x="2319694" y="19963"/>
                          <a:pt x="2606984" y="0"/>
                        </a:cubicBezTo>
                        <a:cubicBezTo>
                          <a:pt x="2894274" y="-19963"/>
                          <a:pt x="3318107" y="11141"/>
                          <a:pt x="3742083" y="0"/>
                        </a:cubicBezTo>
                        <a:cubicBezTo>
                          <a:pt x="3712945" y="345758"/>
                          <a:pt x="3761583" y="555195"/>
                          <a:pt x="3742083" y="701428"/>
                        </a:cubicBezTo>
                        <a:cubicBezTo>
                          <a:pt x="3722583" y="847661"/>
                          <a:pt x="3759206" y="1051422"/>
                          <a:pt x="3742083" y="1302653"/>
                        </a:cubicBezTo>
                        <a:cubicBezTo>
                          <a:pt x="3724960" y="1553885"/>
                          <a:pt x="3726577" y="1663665"/>
                          <a:pt x="3742083" y="1903877"/>
                        </a:cubicBezTo>
                        <a:cubicBezTo>
                          <a:pt x="3757589" y="2144089"/>
                          <a:pt x="3740676" y="2235949"/>
                          <a:pt x="3742083" y="2505101"/>
                        </a:cubicBezTo>
                        <a:cubicBezTo>
                          <a:pt x="3743490" y="2774253"/>
                          <a:pt x="3774792" y="3019040"/>
                          <a:pt x="3742083" y="3340135"/>
                        </a:cubicBezTo>
                        <a:cubicBezTo>
                          <a:pt x="3601998" y="3348185"/>
                          <a:pt x="3272401" y="3348792"/>
                          <a:pt x="3080982" y="3340135"/>
                        </a:cubicBezTo>
                        <a:cubicBezTo>
                          <a:pt x="2889563" y="3331478"/>
                          <a:pt x="2747036" y="3343835"/>
                          <a:pt x="2532143" y="3340135"/>
                        </a:cubicBezTo>
                        <a:cubicBezTo>
                          <a:pt x="2317250" y="3336435"/>
                          <a:pt x="2187201" y="3325048"/>
                          <a:pt x="1908462" y="3340135"/>
                        </a:cubicBezTo>
                        <a:cubicBezTo>
                          <a:pt x="1629723" y="3355222"/>
                          <a:pt x="1589137" y="3338884"/>
                          <a:pt x="1359623" y="3340135"/>
                        </a:cubicBezTo>
                        <a:cubicBezTo>
                          <a:pt x="1130109" y="3341386"/>
                          <a:pt x="910637" y="3309683"/>
                          <a:pt x="735943" y="3340135"/>
                        </a:cubicBezTo>
                        <a:cubicBezTo>
                          <a:pt x="561249" y="3370587"/>
                          <a:pt x="186885" y="3324109"/>
                          <a:pt x="0" y="3340135"/>
                        </a:cubicBezTo>
                        <a:cubicBezTo>
                          <a:pt x="-28305" y="3178714"/>
                          <a:pt x="9021" y="2918011"/>
                          <a:pt x="0" y="2638707"/>
                        </a:cubicBezTo>
                        <a:cubicBezTo>
                          <a:pt x="-9021" y="2359403"/>
                          <a:pt x="-820" y="2229550"/>
                          <a:pt x="0" y="2037482"/>
                        </a:cubicBezTo>
                        <a:cubicBezTo>
                          <a:pt x="820" y="1845414"/>
                          <a:pt x="-8383" y="1622859"/>
                          <a:pt x="0" y="1302653"/>
                        </a:cubicBezTo>
                        <a:cubicBezTo>
                          <a:pt x="8383" y="982447"/>
                          <a:pt x="17119" y="968818"/>
                          <a:pt x="0" y="701428"/>
                        </a:cubicBezTo>
                        <a:cubicBezTo>
                          <a:pt x="-17119" y="434038"/>
                          <a:pt x="-32452" y="2189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4101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C43D-81C2-6C7D-2C38-C5323C16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5" y="16892"/>
            <a:ext cx="6238429" cy="402531"/>
          </a:xfrm>
        </p:spPr>
        <p:txBody>
          <a:bodyPr anchor="t">
            <a:noAutofit/>
          </a:bodyPr>
          <a:lstStyle/>
          <a:p>
            <a:r>
              <a:rPr lang="pl-PL" sz="2800" dirty="0"/>
              <a:t>BRAZYLIA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4AAE2A-C8B8-B4C7-A8DC-BAE6D9EEA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773" y="3861048"/>
            <a:ext cx="4681914" cy="2880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E580D2-375A-9854-E6B5-5F58239AD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43"/>
          <a:stretch/>
        </p:blipFill>
        <p:spPr>
          <a:xfrm>
            <a:off x="6453980" y="186651"/>
            <a:ext cx="5087678" cy="2123974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C29F4A-A48B-2A28-282E-16B45E0D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246" y="2388476"/>
            <a:ext cx="5060913" cy="2123973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82E8D8-5925-5D8D-1CB5-2CD116C3E9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22" b="-1"/>
          <a:stretch/>
        </p:blipFill>
        <p:spPr>
          <a:xfrm>
            <a:off x="6510577" y="4590300"/>
            <a:ext cx="5049582" cy="2198502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FF94E2E-D536-9124-DE53-19EC692F46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425" t="10491" r="1562" b="2173"/>
          <a:stretch/>
        </p:blipFill>
        <p:spPr>
          <a:xfrm>
            <a:off x="405779" y="692696"/>
            <a:ext cx="4609907" cy="302433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E296D0D-E36C-2C58-5B4F-7E9768ED9D76}"/>
              </a:ext>
            </a:extLst>
          </p:cNvPr>
          <p:cNvSpPr/>
          <p:nvPr/>
        </p:nvSpPr>
        <p:spPr>
          <a:xfrm>
            <a:off x="909836" y="1371451"/>
            <a:ext cx="690364" cy="456486"/>
          </a:xfrm>
          <a:prstGeom prst="rect">
            <a:avLst/>
          </a:prstGeom>
          <a:solidFill>
            <a:srgbClr val="FFC000">
              <a:alpha val="24000"/>
            </a:srgb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305DCF-2969-441B-B8A1-F66A085604E9}"/>
              </a:ext>
            </a:extLst>
          </p:cNvPr>
          <p:cNvSpPr/>
          <p:nvPr/>
        </p:nvSpPr>
        <p:spPr>
          <a:xfrm>
            <a:off x="2236624" y="1371451"/>
            <a:ext cx="543457" cy="456487"/>
          </a:xfrm>
          <a:prstGeom prst="rect">
            <a:avLst/>
          </a:prstGeom>
          <a:solidFill>
            <a:schemeClr val="accent1">
              <a:lumMod val="40000"/>
              <a:lumOff val="60000"/>
              <a:alpha val="34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841B9F-E013-D3AB-892D-627A57582638}"/>
              </a:ext>
            </a:extLst>
          </p:cNvPr>
          <p:cNvSpPr/>
          <p:nvPr/>
        </p:nvSpPr>
        <p:spPr>
          <a:xfrm>
            <a:off x="2854052" y="1371451"/>
            <a:ext cx="543457" cy="456487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147364-FBD5-C35D-9944-A7E77C1AE2DC}"/>
              </a:ext>
            </a:extLst>
          </p:cNvPr>
          <p:cNvSpPr/>
          <p:nvPr/>
        </p:nvSpPr>
        <p:spPr>
          <a:xfrm>
            <a:off x="3485794" y="1371451"/>
            <a:ext cx="543457" cy="456488"/>
          </a:xfrm>
          <a:prstGeom prst="rect">
            <a:avLst/>
          </a:prstGeom>
          <a:solidFill>
            <a:schemeClr val="bg2">
              <a:lumMod val="75000"/>
              <a:alpha val="38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061ACA-373A-72E6-B1CA-805852045B1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000" y1="45500" x2="44000" y2="45500"/>
                        <a14:foregroundMark x1="55000" y1="45500" x2="55000" y2="45500"/>
                        <a14:foregroundMark x1="51500" y1="53000" x2="60500" y2="48500"/>
                        <a14:foregroundMark x1="45500" y1="53500" x2="44500" y2="45500"/>
                        <a14:foregroundMark x1="62500" y1="71000" x2="62500" y2="71000"/>
                        <a14:foregroundMark x1="68500" y1="73500" x2="68500" y2="73500"/>
                        <a14:foregroundMark x1="63500" y1="56000" x2="63500" y2="56000"/>
                        <a14:foregroundMark x1="52000" y1="36500" x2="52000" y2="36500"/>
                      </a14:backgroundRemoval>
                    </a14:imgEffect>
                  </a14:imgLayer>
                </a14:imgProps>
              </a:ext>
            </a:extLst>
          </a:blip>
          <a:srcRect l="27541" t="25505" r="27565" b="23008"/>
          <a:stretch/>
        </p:blipFill>
        <p:spPr>
          <a:xfrm>
            <a:off x="131330" y="1398429"/>
            <a:ext cx="350985" cy="4025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8937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6B1EB-941A-8516-88F6-01146C43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55" y="760111"/>
            <a:ext cx="2088232" cy="20928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6B3C58A9-CC83-CBBD-326D-16FF09FA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AFRYKA – korelacje</a:t>
            </a:r>
            <a:endParaRPr lang="en-GB" sz="2800" cap="none" dirty="0"/>
          </a:p>
        </p:txBody>
      </p:sp>
      <p:sp>
        <p:nvSpPr>
          <p:cNvPr id="12" name="Subtitle 9">
            <a:extLst>
              <a:ext uri="{FF2B5EF4-FFF2-40B4-BE49-F238E27FC236}">
                <a16:creationId xmlns:a16="http://schemas.microsoft.com/office/drawing/2014/main" id="{02B2E02F-DE96-526C-2139-6DD07987A79D}"/>
              </a:ext>
            </a:extLst>
          </p:cNvPr>
          <p:cNvSpPr txBox="1">
            <a:spLocks/>
          </p:cNvSpPr>
          <p:nvPr/>
        </p:nvSpPr>
        <p:spPr>
          <a:xfrm>
            <a:off x="4294652" y="417661"/>
            <a:ext cx="7750856" cy="99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Bal bala bla na temat kontynentu, wybranych panstw</a:t>
            </a: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ln>
                <a:solidFill>
                  <a:schemeClr val="tx1"/>
                </a:solidFill>
                <a:prstDash val="solid"/>
              </a:ln>
              <a:solidFill>
                <a:srgbClr val="002060"/>
              </a:solidFill>
              <a:latin typeface="Century Gothic (Body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204EE0-E42C-9D82-FD78-8ABF8BA3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047" y="3096417"/>
            <a:ext cx="3755461" cy="3420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9E00F-FEBC-AB5E-4F23-17F01D3A68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8"/>
          <a:stretch/>
        </p:blipFill>
        <p:spPr>
          <a:xfrm>
            <a:off x="4205952" y="3096417"/>
            <a:ext cx="3755461" cy="3384550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B1004C-D9B3-BA55-345A-1A1EFB286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56" y="3096417"/>
            <a:ext cx="3755461" cy="3384550"/>
          </a:xfrm>
          <a:prstGeom prst="rect">
            <a:avLst/>
          </a:prstGeom>
          <a:ln>
            <a:solidFill>
              <a:srgbClr val="000066"/>
            </a:solidFill>
          </a:ln>
        </p:spPr>
      </p:pic>
    </p:spTree>
    <p:extLst>
      <p:ext uri="{BB962C8B-B14F-4D97-AF65-F5344CB8AC3E}">
        <p14:creationId xmlns:p14="http://schemas.microsoft.com/office/powerpoint/2010/main" val="397763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F704E1C-24B4-5069-9474-6514BE320F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2434"/>
          <a:stretch/>
        </p:blipFill>
        <p:spPr>
          <a:xfrm>
            <a:off x="360521" y="678158"/>
            <a:ext cx="4577960" cy="31108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10614-2697-4BAA-1994-4401F9CA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2" y="3857710"/>
            <a:ext cx="4706520" cy="2883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DC43D-81C2-6C7D-2C38-C5323C16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" y="-17914"/>
            <a:ext cx="6238429" cy="661737"/>
          </a:xfrm>
        </p:spPr>
        <p:txBody>
          <a:bodyPr anchor="t">
            <a:normAutofit/>
          </a:bodyPr>
          <a:lstStyle/>
          <a:p>
            <a:r>
              <a:rPr lang="pl-PL" sz="2800" dirty="0"/>
              <a:t>MOZAMBIK</a:t>
            </a:r>
            <a:endParaRPr lang="en-GB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296D0D-E36C-2C58-5B4F-7E9768ED9D76}"/>
              </a:ext>
            </a:extLst>
          </p:cNvPr>
          <p:cNvSpPr/>
          <p:nvPr/>
        </p:nvSpPr>
        <p:spPr>
          <a:xfrm>
            <a:off x="833035" y="1892394"/>
            <a:ext cx="690364" cy="456486"/>
          </a:xfrm>
          <a:prstGeom prst="rect">
            <a:avLst/>
          </a:prstGeom>
          <a:solidFill>
            <a:srgbClr val="FFC000">
              <a:alpha val="24000"/>
            </a:srgb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305DCF-2969-441B-B8A1-F66A085604E9}"/>
              </a:ext>
            </a:extLst>
          </p:cNvPr>
          <p:cNvSpPr/>
          <p:nvPr/>
        </p:nvSpPr>
        <p:spPr>
          <a:xfrm>
            <a:off x="2848855" y="1916832"/>
            <a:ext cx="543457" cy="456487"/>
          </a:xfrm>
          <a:prstGeom prst="rect">
            <a:avLst/>
          </a:prstGeom>
          <a:solidFill>
            <a:schemeClr val="accent1">
              <a:lumMod val="40000"/>
              <a:lumOff val="60000"/>
              <a:alpha val="34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841B9F-E013-D3AB-892D-627A57582638}"/>
              </a:ext>
            </a:extLst>
          </p:cNvPr>
          <p:cNvSpPr/>
          <p:nvPr/>
        </p:nvSpPr>
        <p:spPr>
          <a:xfrm>
            <a:off x="1574355" y="1892393"/>
            <a:ext cx="543457" cy="456487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147364-FBD5-C35D-9944-A7E77C1AE2DC}"/>
              </a:ext>
            </a:extLst>
          </p:cNvPr>
          <p:cNvSpPr/>
          <p:nvPr/>
        </p:nvSpPr>
        <p:spPr>
          <a:xfrm>
            <a:off x="3457526" y="1916832"/>
            <a:ext cx="543457" cy="456488"/>
          </a:xfrm>
          <a:prstGeom prst="rect">
            <a:avLst/>
          </a:prstGeom>
          <a:solidFill>
            <a:schemeClr val="bg2">
              <a:lumMod val="75000"/>
              <a:alpha val="38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061ACA-373A-72E6-B1CA-80585204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000" y1="45500" x2="44000" y2="45500"/>
                        <a14:foregroundMark x1="55000" y1="45500" x2="55000" y2="45500"/>
                        <a14:foregroundMark x1="51500" y1="53000" x2="60500" y2="48500"/>
                        <a14:foregroundMark x1="45500" y1="53500" x2="44500" y2="45500"/>
                        <a14:foregroundMark x1="62500" y1="71000" x2="62500" y2="71000"/>
                        <a14:foregroundMark x1="68500" y1="73500" x2="68500" y2="73500"/>
                        <a14:foregroundMark x1="63500" y1="56000" x2="63500" y2="56000"/>
                        <a14:foregroundMark x1="52000" y1="36500" x2="52000" y2="36500"/>
                      </a14:backgroundRemoval>
                    </a14:imgEffect>
                  </a14:imgLayer>
                </a14:imgProps>
              </a:ext>
            </a:extLst>
          </a:blip>
          <a:srcRect l="27541" t="25505" r="27565" b="23008"/>
          <a:stretch/>
        </p:blipFill>
        <p:spPr>
          <a:xfrm>
            <a:off x="117748" y="1939081"/>
            <a:ext cx="350985" cy="4025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92921-2D06-C047-4745-336E39B03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681" y="2396754"/>
            <a:ext cx="5060119" cy="2127688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2CAA6-489E-190A-FAD6-35DE6982AD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56"/>
          <a:stretch/>
        </p:blipFill>
        <p:spPr>
          <a:xfrm>
            <a:off x="6494874" y="141913"/>
            <a:ext cx="5047926" cy="2127689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1216E-41F6-2ECB-7AAC-C91E0AAF59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6211" y="4649286"/>
            <a:ext cx="4993058" cy="2188654"/>
          </a:xfrm>
          <a:prstGeom prst="rect">
            <a:avLst/>
          </a:prstGeom>
          <a:ln>
            <a:solidFill>
              <a:srgbClr val="000066"/>
            </a:solidFill>
          </a:ln>
        </p:spPr>
      </p:pic>
    </p:spTree>
    <p:extLst>
      <p:ext uri="{BB962C8B-B14F-4D97-AF65-F5344CB8AC3E}">
        <p14:creationId xmlns:p14="http://schemas.microsoft.com/office/powerpoint/2010/main" val="23316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1A9258E-06D5-1DD5-71B9-E8FD83E2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728375"/>
            <a:ext cx="2160240" cy="216240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6B3C58A9-CC83-CBBD-326D-16FF09FA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EUROPA – korelacje</a:t>
            </a:r>
            <a:endParaRPr lang="en-GB" sz="2800" cap="non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4D3EC0-6D68-139C-7B00-8762B1D65243}"/>
              </a:ext>
            </a:extLst>
          </p:cNvPr>
          <p:cNvSpPr/>
          <p:nvPr/>
        </p:nvSpPr>
        <p:spPr>
          <a:xfrm>
            <a:off x="5094330" y="4200578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2A6AD-CAF7-904A-96DC-3D726552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017" y="3095881"/>
            <a:ext cx="3742083" cy="3340135"/>
          </a:xfrm>
          <a:prstGeom prst="rect">
            <a:avLst/>
          </a:prstGeom>
        </p:spPr>
      </p:pic>
      <p:sp>
        <p:nvSpPr>
          <p:cNvPr id="12" name="Subtitle 9">
            <a:extLst>
              <a:ext uri="{FF2B5EF4-FFF2-40B4-BE49-F238E27FC236}">
                <a16:creationId xmlns:a16="http://schemas.microsoft.com/office/drawing/2014/main" id="{02B2E02F-DE96-526C-2139-6DD07987A79D}"/>
              </a:ext>
            </a:extLst>
          </p:cNvPr>
          <p:cNvSpPr txBox="1">
            <a:spLocks/>
          </p:cNvSpPr>
          <p:nvPr/>
        </p:nvSpPr>
        <p:spPr>
          <a:xfrm>
            <a:off x="4320213" y="875139"/>
            <a:ext cx="6067495" cy="931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Bal bala bla na temat kontynentu, wybranych panstw</a:t>
            </a: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ln>
                <a:solidFill>
                  <a:schemeClr val="tx1"/>
                </a:solidFill>
                <a:prstDash val="solid"/>
              </a:ln>
              <a:solidFill>
                <a:srgbClr val="002060"/>
              </a:solidFill>
              <a:latin typeface="Century Gothic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22C3E-1099-A67D-8584-550C8E68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507" y="3184318"/>
            <a:ext cx="3542553" cy="3224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CD4C09-5DB5-C6E6-AA45-6B547EB9AA33}"/>
              </a:ext>
            </a:extLst>
          </p:cNvPr>
          <p:cNvSpPr txBox="1"/>
          <p:nvPr/>
        </p:nvSpPr>
        <p:spPr>
          <a:xfrm>
            <a:off x="8576994" y="3176972"/>
            <a:ext cx="3062034" cy="258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200" b="1" dirty="0">
                <a:solidFill>
                  <a:srgbClr val="000066"/>
                </a:solidFill>
              </a:rPr>
              <a:t>Polska</a:t>
            </a:r>
            <a:endParaRPr lang="en-GB" sz="1200" b="1" dirty="0" err="1">
              <a:solidFill>
                <a:srgbClr val="0000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7AA3B-8D46-11CC-8F77-A36FBB563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585" y="3140877"/>
            <a:ext cx="3688400" cy="3276502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0153C-621D-9F7E-AE35-2B8E43588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24" y="3130698"/>
            <a:ext cx="3724979" cy="328668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33565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320511D-A206-2F39-423E-4470A1675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182" t="7034"/>
          <a:stretch/>
        </p:blipFill>
        <p:spPr>
          <a:xfrm>
            <a:off x="404241" y="660698"/>
            <a:ext cx="4609906" cy="3055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DC43D-81C2-6C7D-2C38-C5323C16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5" y="30959"/>
            <a:ext cx="6238429" cy="661737"/>
          </a:xfrm>
        </p:spPr>
        <p:txBody>
          <a:bodyPr anchor="t">
            <a:normAutofit/>
          </a:bodyPr>
          <a:lstStyle/>
          <a:p>
            <a:r>
              <a:rPr lang="pl-PL" sz="2800" dirty="0"/>
              <a:t>Finladia</a:t>
            </a:r>
            <a:endParaRPr lang="en-GB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296D0D-E36C-2C58-5B4F-7E9768ED9D76}"/>
              </a:ext>
            </a:extLst>
          </p:cNvPr>
          <p:cNvSpPr/>
          <p:nvPr/>
        </p:nvSpPr>
        <p:spPr>
          <a:xfrm>
            <a:off x="693811" y="1849522"/>
            <a:ext cx="714837" cy="489338"/>
          </a:xfrm>
          <a:prstGeom prst="rect">
            <a:avLst/>
          </a:prstGeom>
          <a:solidFill>
            <a:srgbClr val="FFC000">
              <a:alpha val="24000"/>
            </a:srgb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305DCF-2969-441B-B8A1-F66A085604E9}"/>
              </a:ext>
            </a:extLst>
          </p:cNvPr>
          <p:cNvSpPr/>
          <p:nvPr/>
        </p:nvSpPr>
        <p:spPr>
          <a:xfrm>
            <a:off x="2795430" y="1882374"/>
            <a:ext cx="690364" cy="456487"/>
          </a:xfrm>
          <a:prstGeom prst="rect">
            <a:avLst/>
          </a:prstGeom>
          <a:solidFill>
            <a:schemeClr val="accent1">
              <a:lumMod val="40000"/>
              <a:lumOff val="60000"/>
              <a:alpha val="34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841B9F-E013-D3AB-892D-627A57582638}"/>
              </a:ext>
            </a:extLst>
          </p:cNvPr>
          <p:cNvSpPr/>
          <p:nvPr/>
        </p:nvSpPr>
        <p:spPr>
          <a:xfrm>
            <a:off x="1459283" y="1827937"/>
            <a:ext cx="613768" cy="524738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147364-FBD5-C35D-9944-A7E77C1AE2DC}"/>
              </a:ext>
            </a:extLst>
          </p:cNvPr>
          <p:cNvSpPr/>
          <p:nvPr/>
        </p:nvSpPr>
        <p:spPr>
          <a:xfrm>
            <a:off x="3536428" y="1883108"/>
            <a:ext cx="613768" cy="456488"/>
          </a:xfrm>
          <a:prstGeom prst="rect">
            <a:avLst/>
          </a:prstGeom>
          <a:solidFill>
            <a:schemeClr val="bg2">
              <a:lumMod val="75000"/>
              <a:alpha val="38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061ACA-373A-72E6-B1CA-805852045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00" y1="45500" x2="44000" y2="45500"/>
                        <a14:foregroundMark x1="55000" y1="45500" x2="55000" y2="45500"/>
                        <a14:foregroundMark x1="51500" y1="53000" x2="60500" y2="48500"/>
                        <a14:foregroundMark x1="45500" y1="53500" x2="44500" y2="45500"/>
                        <a14:foregroundMark x1="62500" y1="71000" x2="62500" y2="71000"/>
                        <a14:foregroundMark x1="68500" y1="73500" x2="68500" y2="73500"/>
                        <a14:foregroundMark x1="63500" y1="56000" x2="63500" y2="56000"/>
                        <a14:foregroundMark x1="52000" y1="36500" x2="52000" y2="36500"/>
                      </a14:backgroundRemoval>
                    </a14:imgEffect>
                  </a14:imgLayer>
                </a14:imgProps>
              </a:ext>
            </a:extLst>
          </a:blip>
          <a:srcRect l="27541" t="25505" r="27565" b="23008"/>
          <a:stretch/>
        </p:blipFill>
        <p:spPr>
          <a:xfrm>
            <a:off x="110257" y="1897257"/>
            <a:ext cx="324563" cy="37222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15CDF-15B4-0647-730F-901A5DDE5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523" y="2420888"/>
            <a:ext cx="5114987" cy="2092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5B5E43-B8D2-557F-2869-03562A274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524" y="188640"/>
            <a:ext cx="5114987" cy="2080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ACD3A-1EF1-CA18-8C30-ECF483B1F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522" y="4653136"/>
            <a:ext cx="5090601" cy="20695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AF1F0C-21B2-9F6B-A984-0708EB0D3E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779" y="3749030"/>
            <a:ext cx="4755292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AAC95-D447-13A2-A013-08C543316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768778"/>
            <a:ext cx="2088232" cy="2075376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6B3C58A9-CC83-CBBD-326D-16FF09FA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AZJA– korelacje</a:t>
            </a:r>
            <a:endParaRPr lang="en-GB" sz="2800" cap="non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4D3EC0-6D68-139C-7B00-8762B1D65243}"/>
              </a:ext>
            </a:extLst>
          </p:cNvPr>
          <p:cNvSpPr/>
          <p:nvPr/>
        </p:nvSpPr>
        <p:spPr>
          <a:xfrm>
            <a:off x="5094330" y="4200578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Subtitle 9">
            <a:extLst>
              <a:ext uri="{FF2B5EF4-FFF2-40B4-BE49-F238E27FC236}">
                <a16:creationId xmlns:a16="http://schemas.microsoft.com/office/drawing/2014/main" id="{02B2E02F-DE96-526C-2139-6DD07987A79D}"/>
              </a:ext>
            </a:extLst>
          </p:cNvPr>
          <p:cNvSpPr txBox="1">
            <a:spLocks/>
          </p:cNvSpPr>
          <p:nvPr/>
        </p:nvSpPr>
        <p:spPr>
          <a:xfrm>
            <a:off x="4248212" y="848950"/>
            <a:ext cx="7750856" cy="2003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Bal bala bla na temat kontynentu, wybranych panstw</a:t>
            </a: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ln>
                <a:solidFill>
                  <a:schemeClr val="tx1"/>
                </a:solidFill>
                <a:prstDash val="solid"/>
              </a:ln>
              <a:solidFill>
                <a:srgbClr val="002060"/>
              </a:solidFill>
              <a:latin typeface="Century Gothic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7AC10-16A4-B7E7-79CB-7933AA84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5" y="3140877"/>
            <a:ext cx="3742083" cy="3340135"/>
          </a:xfrm>
          <a:prstGeom prst="rect">
            <a:avLst/>
          </a:prstGeom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698451874">
                  <a:custGeom>
                    <a:avLst/>
                    <a:gdLst>
                      <a:gd name="connsiteX0" fmla="*/ 0 w 3742083"/>
                      <a:gd name="connsiteY0" fmla="*/ 0 h 3340135"/>
                      <a:gd name="connsiteX1" fmla="*/ 623681 w 3742083"/>
                      <a:gd name="connsiteY1" fmla="*/ 0 h 3340135"/>
                      <a:gd name="connsiteX2" fmla="*/ 1322203 w 3742083"/>
                      <a:gd name="connsiteY2" fmla="*/ 0 h 3340135"/>
                      <a:gd name="connsiteX3" fmla="*/ 1983304 w 3742083"/>
                      <a:gd name="connsiteY3" fmla="*/ 0 h 3340135"/>
                      <a:gd name="connsiteX4" fmla="*/ 2532143 w 3742083"/>
                      <a:gd name="connsiteY4" fmla="*/ 0 h 3340135"/>
                      <a:gd name="connsiteX5" fmla="*/ 3043561 w 3742083"/>
                      <a:gd name="connsiteY5" fmla="*/ 0 h 3340135"/>
                      <a:gd name="connsiteX6" fmla="*/ 3742083 w 3742083"/>
                      <a:gd name="connsiteY6" fmla="*/ 0 h 3340135"/>
                      <a:gd name="connsiteX7" fmla="*/ 3742083 w 3742083"/>
                      <a:gd name="connsiteY7" fmla="*/ 567823 h 3340135"/>
                      <a:gd name="connsiteX8" fmla="*/ 3742083 w 3742083"/>
                      <a:gd name="connsiteY8" fmla="*/ 1235850 h 3340135"/>
                      <a:gd name="connsiteX9" fmla="*/ 3742083 w 3742083"/>
                      <a:gd name="connsiteY9" fmla="*/ 1803673 h 3340135"/>
                      <a:gd name="connsiteX10" fmla="*/ 3742083 w 3742083"/>
                      <a:gd name="connsiteY10" fmla="*/ 2471700 h 3340135"/>
                      <a:gd name="connsiteX11" fmla="*/ 3742083 w 3742083"/>
                      <a:gd name="connsiteY11" fmla="*/ 3340135 h 3340135"/>
                      <a:gd name="connsiteX12" fmla="*/ 3193244 w 3742083"/>
                      <a:gd name="connsiteY12" fmla="*/ 3340135 h 3340135"/>
                      <a:gd name="connsiteX13" fmla="*/ 2494722 w 3742083"/>
                      <a:gd name="connsiteY13" fmla="*/ 3340135 h 3340135"/>
                      <a:gd name="connsiteX14" fmla="*/ 1908462 w 3742083"/>
                      <a:gd name="connsiteY14" fmla="*/ 3340135 h 3340135"/>
                      <a:gd name="connsiteX15" fmla="*/ 1359623 w 3742083"/>
                      <a:gd name="connsiteY15" fmla="*/ 3340135 h 3340135"/>
                      <a:gd name="connsiteX16" fmla="*/ 661101 w 3742083"/>
                      <a:gd name="connsiteY16" fmla="*/ 3340135 h 3340135"/>
                      <a:gd name="connsiteX17" fmla="*/ 0 w 3742083"/>
                      <a:gd name="connsiteY17" fmla="*/ 3340135 h 3340135"/>
                      <a:gd name="connsiteX18" fmla="*/ 0 w 3742083"/>
                      <a:gd name="connsiteY18" fmla="*/ 2772312 h 3340135"/>
                      <a:gd name="connsiteX19" fmla="*/ 0 w 3742083"/>
                      <a:gd name="connsiteY19" fmla="*/ 2171088 h 3340135"/>
                      <a:gd name="connsiteX20" fmla="*/ 0 w 3742083"/>
                      <a:gd name="connsiteY20" fmla="*/ 1536462 h 3340135"/>
                      <a:gd name="connsiteX21" fmla="*/ 0 w 3742083"/>
                      <a:gd name="connsiteY21" fmla="*/ 935238 h 3340135"/>
                      <a:gd name="connsiteX22" fmla="*/ 0 w 3742083"/>
                      <a:gd name="connsiteY22" fmla="*/ 0 h 3340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742083" h="3340135" fill="none" extrusionOk="0">
                        <a:moveTo>
                          <a:pt x="0" y="0"/>
                        </a:moveTo>
                        <a:cubicBezTo>
                          <a:pt x="285320" y="-9227"/>
                          <a:pt x="458551" y="27338"/>
                          <a:pt x="623681" y="0"/>
                        </a:cubicBezTo>
                        <a:cubicBezTo>
                          <a:pt x="788811" y="-27338"/>
                          <a:pt x="1117049" y="-27045"/>
                          <a:pt x="1322203" y="0"/>
                        </a:cubicBezTo>
                        <a:cubicBezTo>
                          <a:pt x="1527357" y="27045"/>
                          <a:pt x="1815200" y="16142"/>
                          <a:pt x="1983304" y="0"/>
                        </a:cubicBezTo>
                        <a:cubicBezTo>
                          <a:pt x="2151408" y="-16142"/>
                          <a:pt x="2332613" y="4955"/>
                          <a:pt x="2532143" y="0"/>
                        </a:cubicBezTo>
                        <a:cubicBezTo>
                          <a:pt x="2731673" y="-4955"/>
                          <a:pt x="2836390" y="13516"/>
                          <a:pt x="3043561" y="0"/>
                        </a:cubicBezTo>
                        <a:cubicBezTo>
                          <a:pt x="3250732" y="-13516"/>
                          <a:pt x="3550093" y="29939"/>
                          <a:pt x="3742083" y="0"/>
                        </a:cubicBezTo>
                        <a:cubicBezTo>
                          <a:pt x="3715262" y="191467"/>
                          <a:pt x="3767087" y="309213"/>
                          <a:pt x="3742083" y="567823"/>
                        </a:cubicBezTo>
                        <a:cubicBezTo>
                          <a:pt x="3717079" y="826433"/>
                          <a:pt x="3756329" y="1033502"/>
                          <a:pt x="3742083" y="1235850"/>
                        </a:cubicBezTo>
                        <a:cubicBezTo>
                          <a:pt x="3727837" y="1438198"/>
                          <a:pt x="3717281" y="1666965"/>
                          <a:pt x="3742083" y="1803673"/>
                        </a:cubicBezTo>
                        <a:cubicBezTo>
                          <a:pt x="3766885" y="1940381"/>
                          <a:pt x="3728412" y="2237339"/>
                          <a:pt x="3742083" y="2471700"/>
                        </a:cubicBezTo>
                        <a:cubicBezTo>
                          <a:pt x="3755754" y="2706061"/>
                          <a:pt x="3747059" y="3011188"/>
                          <a:pt x="3742083" y="3340135"/>
                        </a:cubicBezTo>
                        <a:cubicBezTo>
                          <a:pt x="3566096" y="3324097"/>
                          <a:pt x="3380549" y="3313328"/>
                          <a:pt x="3193244" y="3340135"/>
                        </a:cubicBezTo>
                        <a:cubicBezTo>
                          <a:pt x="3005939" y="3366942"/>
                          <a:pt x="2829968" y="3362017"/>
                          <a:pt x="2494722" y="3340135"/>
                        </a:cubicBezTo>
                        <a:cubicBezTo>
                          <a:pt x="2159476" y="3318253"/>
                          <a:pt x="2151203" y="3313779"/>
                          <a:pt x="1908462" y="3340135"/>
                        </a:cubicBezTo>
                        <a:cubicBezTo>
                          <a:pt x="1665721" y="3366491"/>
                          <a:pt x="1624645" y="3341376"/>
                          <a:pt x="1359623" y="3340135"/>
                        </a:cubicBezTo>
                        <a:cubicBezTo>
                          <a:pt x="1094601" y="3338894"/>
                          <a:pt x="880743" y="3367114"/>
                          <a:pt x="661101" y="3340135"/>
                        </a:cubicBezTo>
                        <a:cubicBezTo>
                          <a:pt x="441459" y="3313156"/>
                          <a:pt x="279484" y="3370000"/>
                          <a:pt x="0" y="3340135"/>
                        </a:cubicBezTo>
                        <a:cubicBezTo>
                          <a:pt x="-3769" y="3099263"/>
                          <a:pt x="20904" y="2975517"/>
                          <a:pt x="0" y="2772312"/>
                        </a:cubicBezTo>
                        <a:cubicBezTo>
                          <a:pt x="-20904" y="2569107"/>
                          <a:pt x="17103" y="2332144"/>
                          <a:pt x="0" y="2171088"/>
                        </a:cubicBezTo>
                        <a:cubicBezTo>
                          <a:pt x="-17103" y="2010032"/>
                          <a:pt x="-30098" y="1772977"/>
                          <a:pt x="0" y="1536462"/>
                        </a:cubicBezTo>
                        <a:cubicBezTo>
                          <a:pt x="30098" y="1299947"/>
                          <a:pt x="-2230" y="1088382"/>
                          <a:pt x="0" y="935238"/>
                        </a:cubicBezTo>
                        <a:cubicBezTo>
                          <a:pt x="2230" y="782094"/>
                          <a:pt x="-36740" y="311398"/>
                          <a:pt x="0" y="0"/>
                        </a:cubicBezTo>
                        <a:close/>
                      </a:path>
                      <a:path w="3742083" h="3340135" stroke="0" extrusionOk="0">
                        <a:moveTo>
                          <a:pt x="0" y="0"/>
                        </a:moveTo>
                        <a:cubicBezTo>
                          <a:pt x="141639" y="23545"/>
                          <a:pt x="329348" y="15140"/>
                          <a:pt x="623681" y="0"/>
                        </a:cubicBezTo>
                        <a:cubicBezTo>
                          <a:pt x="918014" y="-15140"/>
                          <a:pt x="988803" y="-5733"/>
                          <a:pt x="1284782" y="0"/>
                        </a:cubicBezTo>
                        <a:cubicBezTo>
                          <a:pt x="1580761" y="5733"/>
                          <a:pt x="1759786" y="16446"/>
                          <a:pt x="1945883" y="0"/>
                        </a:cubicBezTo>
                        <a:cubicBezTo>
                          <a:pt x="2131980" y="-16446"/>
                          <a:pt x="2319694" y="19963"/>
                          <a:pt x="2606984" y="0"/>
                        </a:cubicBezTo>
                        <a:cubicBezTo>
                          <a:pt x="2894274" y="-19963"/>
                          <a:pt x="3318107" y="11141"/>
                          <a:pt x="3742083" y="0"/>
                        </a:cubicBezTo>
                        <a:cubicBezTo>
                          <a:pt x="3712945" y="345758"/>
                          <a:pt x="3761583" y="555195"/>
                          <a:pt x="3742083" y="701428"/>
                        </a:cubicBezTo>
                        <a:cubicBezTo>
                          <a:pt x="3722583" y="847661"/>
                          <a:pt x="3759206" y="1051422"/>
                          <a:pt x="3742083" y="1302653"/>
                        </a:cubicBezTo>
                        <a:cubicBezTo>
                          <a:pt x="3724960" y="1553885"/>
                          <a:pt x="3726577" y="1663665"/>
                          <a:pt x="3742083" y="1903877"/>
                        </a:cubicBezTo>
                        <a:cubicBezTo>
                          <a:pt x="3757589" y="2144089"/>
                          <a:pt x="3740676" y="2235949"/>
                          <a:pt x="3742083" y="2505101"/>
                        </a:cubicBezTo>
                        <a:cubicBezTo>
                          <a:pt x="3743490" y="2774253"/>
                          <a:pt x="3774792" y="3019040"/>
                          <a:pt x="3742083" y="3340135"/>
                        </a:cubicBezTo>
                        <a:cubicBezTo>
                          <a:pt x="3601998" y="3348185"/>
                          <a:pt x="3272401" y="3348792"/>
                          <a:pt x="3080982" y="3340135"/>
                        </a:cubicBezTo>
                        <a:cubicBezTo>
                          <a:pt x="2889563" y="3331478"/>
                          <a:pt x="2747036" y="3343835"/>
                          <a:pt x="2532143" y="3340135"/>
                        </a:cubicBezTo>
                        <a:cubicBezTo>
                          <a:pt x="2317250" y="3336435"/>
                          <a:pt x="2187201" y="3325048"/>
                          <a:pt x="1908462" y="3340135"/>
                        </a:cubicBezTo>
                        <a:cubicBezTo>
                          <a:pt x="1629723" y="3355222"/>
                          <a:pt x="1589137" y="3338884"/>
                          <a:pt x="1359623" y="3340135"/>
                        </a:cubicBezTo>
                        <a:cubicBezTo>
                          <a:pt x="1130109" y="3341386"/>
                          <a:pt x="910637" y="3309683"/>
                          <a:pt x="735943" y="3340135"/>
                        </a:cubicBezTo>
                        <a:cubicBezTo>
                          <a:pt x="561249" y="3370587"/>
                          <a:pt x="186885" y="3324109"/>
                          <a:pt x="0" y="3340135"/>
                        </a:cubicBezTo>
                        <a:cubicBezTo>
                          <a:pt x="-28305" y="3178714"/>
                          <a:pt x="9021" y="2918011"/>
                          <a:pt x="0" y="2638707"/>
                        </a:cubicBezTo>
                        <a:cubicBezTo>
                          <a:pt x="-9021" y="2359403"/>
                          <a:pt x="-820" y="2229550"/>
                          <a:pt x="0" y="2037482"/>
                        </a:cubicBezTo>
                        <a:cubicBezTo>
                          <a:pt x="820" y="1845414"/>
                          <a:pt x="-8383" y="1622859"/>
                          <a:pt x="0" y="1302653"/>
                        </a:cubicBezTo>
                        <a:cubicBezTo>
                          <a:pt x="8383" y="982447"/>
                          <a:pt x="17119" y="968818"/>
                          <a:pt x="0" y="701428"/>
                        </a:cubicBezTo>
                        <a:cubicBezTo>
                          <a:pt x="-17119" y="434038"/>
                          <a:pt x="-32452" y="2189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63E63-2F83-8577-6F54-F4F275A1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15" y="3429000"/>
            <a:ext cx="3544641" cy="3007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4A119-D41F-E73E-0A78-1BFF6299A7BF}"/>
              </a:ext>
            </a:extLst>
          </p:cNvPr>
          <p:cNvSpPr txBox="1"/>
          <p:nvPr/>
        </p:nvSpPr>
        <p:spPr>
          <a:xfrm>
            <a:off x="1197868" y="3187076"/>
            <a:ext cx="1839274" cy="31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600" b="1" dirty="0">
                <a:solidFill>
                  <a:srgbClr val="000066"/>
                </a:solidFill>
              </a:rPr>
              <a:t>Chiny</a:t>
            </a:r>
            <a:endParaRPr lang="en-GB" sz="1600" b="1" dirty="0" err="1">
              <a:solidFill>
                <a:srgbClr val="00006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A844C2-C05B-4BFB-B64C-295BAE014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3"/>
          <a:stretch/>
        </p:blipFill>
        <p:spPr>
          <a:xfrm>
            <a:off x="4366220" y="3162906"/>
            <a:ext cx="3670110" cy="3340135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E85C36-62D2-C66C-43DD-AD7960878E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02"/>
          <a:stretch/>
        </p:blipFill>
        <p:spPr>
          <a:xfrm>
            <a:off x="8223677" y="3140877"/>
            <a:ext cx="3743268" cy="3362164"/>
          </a:xfrm>
          <a:prstGeom prst="rect">
            <a:avLst/>
          </a:prstGeom>
          <a:ln>
            <a:solidFill>
              <a:srgbClr val="000066"/>
            </a:solidFill>
          </a:ln>
        </p:spPr>
      </p:pic>
    </p:spTree>
    <p:extLst>
      <p:ext uri="{BB962C8B-B14F-4D97-AF65-F5344CB8AC3E}">
        <p14:creationId xmlns:p14="http://schemas.microsoft.com/office/powerpoint/2010/main" val="253639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2F8DE-3501-47F6-A81A-B8C877A90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11" y="3902093"/>
            <a:ext cx="4682134" cy="2883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FC451B-1BA9-0964-5D3C-DD0AAC0589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431" y="710016"/>
            <a:ext cx="4681914" cy="3007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DC43D-81C2-6C7D-2C38-C5323C16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44" y="16994"/>
            <a:ext cx="6238429" cy="661737"/>
          </a:xfrm>
        </p:spPr>
        <p:txBody>
          <a:bodyPr>
            <a:normAutofit fontScale="90000"/>
          </a:bodyPr>
          <a:lstStyle/>
          <a:p>
            <a:r>
              <a:rPr lang="pl-PL" dirty="0"/>
              <a:t>CHINY</a:t>
            </a:r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296D0D-E36C-2C58-5B4F-7E9768ED9D76}"/>
              </a:ext>
            </a:extLst>
          </p:cNvPr>
          <p:cNvSpPr/>
          <p:nvPr/>
        </p:nvSpPr>
        <p:spPr>
          <a:xfrm>
            <a:off x="909836" y="1371451"/>
            <a:ext cx="690364" cy="456486"/>
          </a:xfrm>
          <a:prstGeom prst="rect">
            <a:avLst/>
          </a:prstGeom>
          <a:solidFill>
            <a:srgbClr val="FFC000">
              <a:alpha val="24000"/>
            </a:srgb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305DCF-2969-441B-B8A1-F66A085604E9}"/>
              </a:ext>
            </a:extLst>
          </p:cNvPr>
          <p:cNvSpPr/>
          <p:nvPr/>
        </p:nvSpPr>
        <p:spPr>
          <a:xfrm>
            <a:off x="2899132" y="1371451"/>
            <a:ext cx="543457" cy="456487"/>
          </a:xfrm>
          <a:prstGeom prst="rect">
            <a:avLst/>
          </a:prstGeom>
          <a:solidFill>
            <a:schemeClr val="accent1">
              <a:lumMod val="40000"/>
              <a:lumOff val="60000"/>
              <a:alpha val="34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841B9F-E013-D3AB-892D-627A57582638}"/>
              </a:ext>
            </a:extLst>
          </p:cNvPr>
          <p:cNvSpPr/>
          <p:nvPr/>
        </p:nvSpPr>
        <p:spPr>
          <a:xfrm>
            <a:off x="2267820" y="1409045"/>
            <a:ext cx="543457" cy="456487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147364-FBD5-C35D-9944-A7E77C1AE2DC}"/>
              </a:ext>
            </a:extLst>
          </p:cNvPr>
          <p:cNvSpPr/>
          <p:nvPr/>
        </p:nvSpPr>
        <p:spPr>
          <a:xfrm>
            <a:off x="3596734" y="1409045"/>
            <a:ext cx="543457" cy="456488"/>
          </a:xfrm>
          <a:prstGeom prst="rect">
            <a:avLst/>
          </a:prstGeom>
          <a:solidFill>
            <a:schemeClr val="bg2">
              <a:lumMod val="75000"/>
              <a:alpha val="38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061ACA-373A-72E6-B1CA-80585204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000" y1="45500" x2="44000" y2="45500"/>
                        <a14:foregroundMark x1="55000" y1="45500" x2="55000" y2="45500"/>
                        <a14:foregroundMark x1="51500" y1="53000" x2="60500" y2="48500"/>
                        <a14:foregroundMark x1="45500" y1="53500" x2="44500" y2="45500"/>
                        <a14:foregroundMark x1="62500" y1="71000" x2="62500" y2="71000"/>
                        <a14:foregroundMark x1="68500" y1="73500" x2="68500" y2="73500"/>
                        <a14:foregroundMark x1="63500" y1="56000" x2="63500" y2="56000"/>
                        <a14:foregroundMark x1="52000" y1="36500" x2="52000" y2="36500"/>
                      </a14:backgroundRemoval>
                    </a14:imgEffect>
                  </a14:imgLayer>
                </a14:imgProps>
              </a:ext>
            </a:extLst>
          </a:blip>
          <a:srcRect l="27541" t="25505" r="27565" b="23008"/>
          <a:stretch/>
        </p:blipFill>
        <p:spPr>
          <a:xfrm>
            <a:off x="131330" y="1398429"/>
            <a:ext cx="350985" cy="4025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3A490A-4808-EB6C-0D73-95326562C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452" y="2417250"/>
            <a:ext cx="5066215" cy="2127688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F2DCE5-9CD2-5100-9248-A7BAC2CD5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881" y="228586"/>
            <a:ext cx="5065967" cy="2127688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23C16D-94C7-BA91-BEFA-0162D6B7D8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3852" y="4613453"/>
            <a:ext cx="5065967" cy="2172298"/>
          </a:xfrm>
          <a:prstGeom prst="rect">
            <a:avLst/>
          </a:prstGeom>
          <a:ln>
            <a:solidFill>
              <a:srgbClr val="000066"/>
            </a:solidFill>
          </a:ln>
        </p:spPr>
      </p:pic>
    </p:spTree>
    <p:extLst>
      <p:ext uri="{BB962C8B-B14F-4D97-AF65-F5344CB8AC3E}">
        <p14:creationId xmlns:p14="http://schemas.microsoft.com/office/powerpoint/2010/main" val="34449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B648D1-49A6-3231-BBA5-C1ABF1499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356" y="704359"/>
            <a:ext cx="2182680" cy="2182680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6B3C58A9-CC83-CBBD-326D-16FF09FA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AUSTRALIA i OCEANIA – korelacje</a:t>
            </a:r>
            <a:endParaRPr lang="en-GB" sz="2800" cap="non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AF540D-9DA4-B105-2261-6514AE9C19D2}"/>
              </a:ext>
            </a:extLst>
          </p:cNvPr>
          <p:cNvSpPr/>
          <p:nvPr/>
        </p:nvSpPr>
        <p:spPr>
          <a:xfrm>
            <a:off x="5567471" y="3176972"/>
            <a:ext cx="74223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4D3EC0-6D68-139C-7B00-8762B1D65243}"/>
              </a:ext>
            </a:extLst>
          </p:cNvPr>
          <p:cNvSpPr/>
          <p:nvPr/>
        </p:nvSpPr>
        <p:spPr>
          <a:xfrm>
            <a:off x="5094330" y="4200578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0ED82-2F57-96BF-5094-1764FF35E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212" y="3124479"/>
            <a:ext cx="3742083" cy="3340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2A6AD-CAF7-904A-96DC-3D726552A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017" y="3095881"/>
            <a:ext cx="3742083" cy="3340135"/>
          </a:xfrm>
          <a:prstGeom prst="rect">
            <a:avLst/>
          </a:prstGeom>
        </p:spPr>
      </p:pic>
      <p:sp>
        <p:nvSpPr>
          <p:cNvPr id="12" name="Subtitle 9">
            <a:extLst>
              <a:ext uri="{FF2B5EF4-FFF2-40B4-BE49-F238E27FC236}">
                <a16:creationId xmlns:a16="http://schemas.microsoft.com/office/drawing/2014/main" id="{02B2E02F-DE96-526C-2139-6DD07987A79D}"/>
              </a:ext>
            </a:extLst>
          </p:cNvPr>
          <p:cNvSpPr txBox="1">
            <a:spLocks/>
          </p:cNvSpPr>
          <p:nvPr/>
        </p:nvSpPr>
        <p:spPr>
          <a:xfrm>
            <a:off x="4248212" y="848950"/>
            <a:ext cx="7750856" cy="2003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Bal bala bla na temat kontynentu, wybranych panstw</a:t>
            </a: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ln>
                <a:solidFill>
                  <a:schemeClr val="tx1"/>
                </a:solidFill>
                <a:prstDash val="solid"/>
              </a:ln>
              <a:solidFill>
                <a:srgbClr val="002060"/>
              </a:solidFill>
              <a:latin typeface="Century Gothic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7AC10-16A4-B7E7-79CB-7933AA84F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45" y="3140877"/>
            <a:ext cx="3742083" cy="3340135"/>
          </a:xfrm>
          <a:prstGeom prst="rect">
            <a:avLst/>
          </a:prstGeom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698451874">
                  <a:custGeom>
                    <a:avLst/>
                    <a:gdLst>
                      <a:gd name="connsiteX0" fmla="*/ 0 w 3742083"/>
                      <a:gd name="connsiteY0" fmla="*/ 0 h 3340135"/>
                      <a:gd name="connsiteX1" fmla="*/ 623681 w 3742083"/>
                      <a:gd name="connsiteY1" fmla="*/ 0 h 3340135"/>
                      <a:gd name="connsiteX2" fmla="*/ 1322203 w 3742083"/>
                      <a:gd name="connsiteY2" fmla="*/ 0 h 3340135"/>
                      <a:gd name="connsiteX3" fmla="*/ 1983304 w 3742083"/>
                      <a:gd name="connsiteY3" fmla="*/ 0 h 3340135"/>
                      <a:gd name="connsiteX4" fmla="*/ 2532143 w 3742083"/>
                      <a:gd name="connsiteY4" fmla="*/ 0 h 3340135"/>
                      <a:gd name="connsiteX5" fmla="*/ 3043561 w 3742083"/>
                      <a:gd name="connsiteY5" fmla="*/ 0 h 3340135"/>
                      <a:gd name="connsiteX6" fmla="*/ 3742083 w 3742083"/>
                      <a:gd name="connsiteY6" fmla="*/ 0 h 3340135"/>
                      <a:gd name="connsiteX7" fmla="*/ 3742083 w 3742083"/>
                      <a:gd name="connsiteY7" fmla="*/ 567823 h 3340135"/>
                      <a:gd name="connsiteX8" fmla="*/ 3742083 w 3742083"/>
                      <a:gd name="connsiteY8" fmla="*/ 1235850 h 3340135"/>
                      <a:gd name="connsiteX9" fmla="*/ 3742083 w 3742083"/>
                      <a:gd name="connsiteY9" fmla="*/ 1803673 h 3340135"/>
                      <a:gd name="connsiteX10" fmla="*/ 3742083 w 3742083"/>
                      <a:gd name="connsiteY10" fmla="*/ 2471700 h 3340135"/>
                      <a:gd name="connsiteX11" fmla="*/ 3742083 w 3742083"/>
                      <a:gd name="connsiteY11" fmla="*/ 3340135 h 3340135"/>
                      <a:gd name="connsiteX12" fmla="*/ 3193244 w 3742083"/>
                      <a:gd name="connsiteY12" fmla="*/ 3340135 h 3340135"/>
                      <a:gd name="connsiteX13" fmla="*/ 2494722 w 3742083"/>
                      <a:gd name="connsiteY13" fmla="*/ 3340135 h 3340135"/>
                      <a:gd name="connsiteX14" fmla="*/ 1908462 w 3742083"/>
                      <a:gd name="connsiteY14" fmla="*/ 3340135 h 3340135"/>
                      <a:gd name="connsiteX15" fmla="*/ 1359623 w 3742083"/>
                      <a:gd name="connsiteY15" fmla="*/ 3340135 h 3340135"/>
                      <a:gd name="connsiteX16" fmla="*/ 661101 w 3742083"/>
                      <a:gd name="connsiteY16" fmla="*/ 3340135 h 3340135"/>
                      <a:gd name="connsiteX17" fmla="*/ 0 w 3742083"/>
                      <a:gd name="connsiteY17" fmla="*/ 3340135 h 3340135"/>
                      <a:gd name="connsiteX18" fmla="*/ 0 w 3742083"/>
                      <a:gd name="connsiteY18" fmla="*/ 2772312 h 3340135"/>
                      <a:gd name="connsiteX19" fmla="*/ 0 w 3742083"/>
                      <a:gd name="connsiteY19" fmla="*/ 2171088 h 3340135"/>
                      <a:gd name="connsiteX20" fmla="*/ 0 w 3742083"/>
                      <a:gd name="connsiteY20" fmla="*/ 1536462 h 3340135"/>
                      <a:gd name="connsiteX21" fmla="*/ 0 w 3742083"/>
                      <a:gd name="connsiteY21" fmla="*/ 935238 h 3340135"/>
                      <a:gd name="connsiteX22" fmla="*/ 0 w 3742083"/>
                      <a:gd name="connsiteY22" fmla="*/ 0 h 3340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742083" h="3340135" fill="none" extrusionOk="0">
                        <a:moveTo>
                          <a:pt x="0" y="0"/>
                        </a:moveTo>
                        <a:cubicBezTo>
                          <a:pt x="285320" y="-9227"/>
                          <a:pt x="458551" y="27338"/>
                          <a:pt x="623681" y="0"/>
                        </a:cubicBezTo>
                        <a:cubicBezTo>
                          <a:pt x="788811" y="-27338"/>
                          <a:pt x="1117049" y="-27045"/>
                          <a:pt x="1322203" y="0"/>
                        </a:cubicBezTo>
                        <a:cubicBezTo>
                          <a:pt x="1527357" y="27045"/>
                          <a:pt x="1815200" y="16142"/>
                          <a:pt x="1983304" y="0"/>
                        </a:cubicBezTo>
                        <a:cubicBezTo>
                          <a:pt x="2151408" y="-16142"/>
                          <a:pt x="2332613" y="4955"/>
                          <a:pt x="2532143" y="0"/>
                        </a:cubicBezTo>
                        <a:cubicBezTo>
                          <a:pt x="2731673" y="-4955"/>
                          <a:pt x="2836390" y="13516"/>
                          <a:pt x="3043561" y="0"/>
                        </a:cubicBezTo>
                        <a:cubicBezTo>
                          <a:pt x="3250732" y="-13516"/>
                          <a:pt x="3550093" y="29939"/>
                          <a:pt x="3742083" y="0"/>
                        </a:cubicBezTo>
                        <a:cubicBezTo>
                          <a:pt x="3715262" y="191467"/>
                          <a:pt x="3767087" y="309213"/>
                          <a:pt x="3742083" y="567823"/>
                        </a:cubicBezTo>
                        <a:cubicBezTo>
                          <a:pt x="3717079" y="826433"/>
                          <a:pt x="3756329" y="1033502"/>
                          <a:pt x="3742083" y="1235850"/>
                        </a:cubicBezTo>
                        <a:cubicBezTo>
                          <a:pt x="3727837" y="1438198"/>
                          <a:pt x="3717281" y="1666965"/>
                          <a:pt x="3742083" y="1803673"/>
                        </a:cubicBezTo>
                        <a:cubicBezTo>
                          <a:pt x="3766885" y="1940381"/>
                          <a:pt x="3728412" y="2237339"/>
                          <a:pt x="3742083" y="2471700"/>
                        </a:cubicBezTo>
                        <a:cubicBezTo>
                          <a:pt x="3755754" y="2706061"/>
                          <a:pt x="3747059" y="3011188"/>
                          <a:pt x="3742083" y="3340135"/>
                        </a:cubicBezTo>
                        <a:cubicBezTo>
                          <a:pt x="3566096" y="3324097"/>
                          <a:pt x="3380549" y="3313328"/>
                          <a:pt x="3193244" y="3340135"/>
                        </a:cubicBezTo>
                        <a:cubicBezTo>
                          <a:pt x="3005939" y="3366942"/>
                          <a:pt x="2829968" y="3362017"/>
                          <a:pt x="2494722" y="3340135"/>
                        </a:cubicBezTo>
                        <a:cubicBezTo>
                          <a:pt x="2159476" y="3318253"/>
                          <a:pt x="2151203" y="3313779"/>
                          <a:pt x="1908462" y="3340135"/>
                        </a:cubicBezTo>
                        <a:cubicBezTo>
                          <a:pt x="1665721" y="3366491"/>
                          <a:pt x="1624645" y="3341376"/>
                          <a:pt x="1359623" y="3340135"/>
                        </a:cubicBezTo>
                        <a:cubicBezTo>
                          <a:pt x="1094601" y="3338894"/>
                          <a:pt x="880743" y="3367114"/>
                          <a:pt x="661101" y="3340135"/>
                        </a:cubicBezTo>
                        <a:cubicBezTo>
                          <a:pt x="441459" y="3313156"/>
                          <a:pt x="279484" y="3370000"/>
                          <a:pt x="0" y="3340135"/>
                        </a:cubicBezTo>
                        <a:cubicBezTo>
                          <a:pt x="-3769" y="3099263"/>
                          <a:pt x="20904" y="2975517"/>
                          <a:pt x="0" y="2772312"/>
                        </a:cubicBezTo>
                        <a:cubicBezTo>
                          <a:pt x="-20904" y="2569107"/>
                          <a:pt x="17103" y="2332144"/>
                          <a:pt x="0" y="2171088"/>
                        </a:cubicBezTo>
                        <a:cubicBezTo>
                          <a:pt x="-17103" y="2010032"/>
                          <a:pt x="-30098" y="1772977"/>
                          <a:pt x="0" y="1536462"/>
                        </a:cubicBezTo>
                        <a:cubicBezTo>
                          <a:pt x="30098" y="1299947"/>
                          <a:pt x="-2230" y="1088382"/>
                          <a:pt x="0" y="935238"/>
                        </a:cubicBezTo>
                        <a:cubicBezTo>
                          <a:pt x="2230" y="782094"/>
                          <a:pt x="-36740" y="311398"/>
                          <a:pt x="0" y="0"/>
                        </a:cubicBezTo>
                        <a:close/>
                      </a:path>
                      <a:path w="3742083" h="3340135" stroke="0" extrusionOk="0">
                        <a:moveTo>
                          <a:pt x="0" y="0"/>
                        </a:moveTo>
                        <a:cubicBezTo>
                          <a:pt x="141639" y="23545"/>
                          <a:pt x="329348" y="15140"/>
                          <a:pt x="623681" y="0"/>
                        </a:cubicBezTo>
                        <a:cubicBezTo>
                          <a:pt x="918014" y="-15140"/>
                          <a:pt x="988803" y="-5733"/>
                          <a:pt x="1284782" y="0"/>
                        </a:cubicBezTo>
                        <a:cubicBezTo>
                          <a:pt x="1580761" y="5733"/>
                          <a:pt x="1759786" y="16446"/>
                          <a:pt x="1945883" y="0"/>
                        </a:cubicBezTo>
                        <a:cubicBezTo>
                          <a:pt x="2131980" y="-16446"/>
                          <a:pt x="2319694" y="19963"/>
                          <a:pt x="2606984" y="0"/>
                        </a:cubicBezTo>
                        <a:cubicBezTo>
                          <a:pt x="2894274" y="-19963"/>
                          <a:pt x="3318107" y="11141"/>
                          <a:pt x="3742083" y="0"/>
                        </a:cubicBezTo>
                        <a:cubicBezTo>
                          <a:pt x="3712945" y="345758"/>
                          <a:pt x="3761583" y="555195"/>
                          <a:pt x="3742083" y="701428"/>
                        </a:cubicBezTo>
                        <a:cubicBezTo>
                          <a:pt x="3722583" y="847661"/>
                          <a:pt x="3759206" y="1051422"/>
                          <a:pt x="3742083" y="1302653"/>
                        </a:cubicBezTo>
                        <a:cubicBezTo>
                          <a:pt x="3724960" y="1553885"/>
                          <a:pt x="3726577" y="1663665"/>
                          <a:pt x="3742083" y="1903877"/>
                        </a:cubicBezTo>
                        <a:cubicBezTo>
                          <a:pt x="3757589" y="2144089"/>
                          <a:pt x="3740676" y="2235949"/>
                          <a:pt x="3742083" y="2505101"/>
                        </a:cubicBezTo>
                        <a:cubicBezTo>
                          <a:pt x="3743490" y="2774253"/>
                          <a:pt x="3774792" y="3019040"/>
                          <a:pt x="3742083" y="3340135"/>
                        </a:cubicBezTo>
                        <a:cubicBezTo>
                          <a:pt x="3601998" y="3348185"/>
                          <a:pt x="3272401" y="3348792"/>
                          <a:pt x="3080982" y="3340135"/>
                        </a:cubicBezTo>
                        <a:cubicBezTo>
                          <a:pt x="2889563" y="3331478"/>
                          <a:pt x="2747036" y="3343835"/>
                          <a:pt x="2532143" y="3340135"/>
                        </a:cubicBezTo>
                        <a:cubicBezTo>
                          <a:pt x="2317250" y="3336435"/>
                          <a:pt x="2187201" y="3325048"/>
                          <a:pt x="1908462" y="3340135"/>
                        </a:cubicBezTo>
                        <a:cubicBezTo>
                          <a:pt x="1629723" y="3355222"/>
                          <a:pt x="1589137" y="3338884"/>
                          <a:pt x="1359623" y="3340135"/>
                        </a:cubicBezTo>
                        <a:cubicBezTo>
                          <a:pt x="1130109" y="3341386"/>
                          <a:pt x="910637" y="3309683"/>
                          <a:pt x="735943" y="3340135"/>
                        </a:cubicBezTo>
                        <a:cubicBezTo>
                          <a:pt x="561249" y="3370587"/>
                          <a:pt x="186885" y="3324109"/>
                          <a:pt x="0" y="3340135"/>
                        </a:cubicBezTo>
                        <a:cubicBezTo>
                          <a:pt x="-28305" y="3178714"/>
                          <a:pt x="9021" y="2918011"/>
                          <a:pt x="0" y="2638707"/>
                        </a:cubicBezTo>
                        <a:cubicBezTo>
                          <a:pt x="-9021" y="2359403"/>
                          <a:pt x="-820" y="2229550"/>
                          <a:pt x="0" y="2037482"/>
                        </a:cubicBezTo>
                        <a:cubicBezTo>
                          <a:pt x="820" y="1845414"/>
                          <a:pt x="-8383" y="1622859"/>
                          <a:pt x="0" y="1302653"/>
                        </a:cubicBezTo>
                        <a:cubicBezTo>
                          <a:pt x="8383" y="982447"/>
                          <a:pt x="17119" y="968818"/>
                          <a:pt x="0" y="701428"/>
                        </a:cubicBezTo>
                        <a:cubicBezTo>
                          <a:pt x="-17119" y="434038"/>
                          <a:pt x="-32452" y="2189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155957-DC17-E5EF-6F5F-A60C5D5687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598"/>
          <a:stretch/>
        </p:blipFill>
        <p:spPr>
          <a:xfrm>
            <a:off x="247078" y="3424436"/>
            <a:ext cx="3636138" cy="301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A33B54-6A83-AB35-7A1F-50768D9A6C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1" b="4751"/>
          <a:stretch/>
        </p:blipFill>
        <p:spPr>
          <a:xfrm>
            <a:off x="8365310" y="3311421"/>
            <a:ext cx="3576438" cy="3115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7DFF1-F959-FD8E-5EE6-86403CF7EC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915"/>
          <a:stretch/>
        </p:blipFill>
        <p:spPr>
          <a:xfrm>
            <a:off x="4294212" y="3311421"/>
            <a:ext cx="3674759" cy="3115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15073-C1CC-B704-881C-5049EEBFC40A}"/>
              </a:ext>
            </a:extLst>
          </p:cNvPr>
          <p:cNvSpPr txBox="1"/>
          <p:nvPr/>
        </p:nvSpPr>
        <p:spPr>
          <a:xfrm>
            <a:off x="405780" y="3222474"/>
            <a:ext cx="2952327" cy="31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600" b="1" dirty="0">
                <a:solidFill>
                  <a:srgbClr val="000066"/>
                </a:solidFill>
              </a:rPr>
              <a:t>Australia</a:t>
            </a:r>
            <a:endParaRPr lang="en-GB" sz="1600" b="1" dirty="0" err="1">
              <a:solidFill>
                <a:srgbClr val="0000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394F13-720D-C1CD-C45A-6CC5D15F76DB}"/>
              </a:ext>
            </a:extLst>
          </p:cNvPr>
          <p:cNvSpPr txBox="1"/>
          <p:nvPr/>
        </p:nvSpPr>
        <p:spPr>
          <a:xfrm>
            <a:off x="4462423" y="3176972"/>
            <a:ext cx="3072149" cy="31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600" b="1" dirty="0">
                <a:solidFill>
                  <a:srgbClr val="000066"/>
                </a:solidFill>
              </a:rPr>
              <a:t>Nowa Zelandia</a:t>
            </a:r>
            <a:endParaRPr lang="en-GB" sz="1600" b="1" dirty="0" err="1">
              <a:solidFill>
                <a:srgbClr val="00006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594F6-5329-26E0-862D-28A20D7088A9}"/>
              </a:ext>
            </a:extLst>
          </p:cNvPr>
          <p:cNvSpPr txBox="1"/>
          <p:nvPr/>
        </p:nvSpPr>
        <p:spPr>
          <a:xfrm>
            <a:off x="8470676" y="3140968"/>
            <a:ext cx="3072149" cy="31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600" b="1" dirty="0">
                <a:solidFill>
                  <a:srgbClr val="000066"/>
                </a:solidFill>
              </a:rPr>
              <a:t>Papua Nowa Gwinea</a:t>
            </a:r>
            <a:endParaRPr lang="en-GB" sz="1600" b="1" dirty="0" err="1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1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7AC920-911E-4C6E-6867-FA80149FE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857251" cy="648072"/>
          </a:xfrm>
        </p:spPr>
        <p:txBody>
          <a:bodyPr anchor="t">
            <a:normAutofit/>
          </a:bodyPr>
          <a:lstStyle/>
          <a:p>
            <a:r>
              <a:rPr lang="pl-PL" sz="2800" cap="none" dirty="0"/>
              <a:t>Cel prezentacji, główne punkty</a:t>
            </a:r>
            <a:endParaRPr lang="en-GB" sz="2800" cap="none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8D7D377C-094B-7968-C9E3-C986E2E43B62}"/>
              </a:ext>
            </a:extLst>
          </p:cNvPr>
          <p:cNvSpPr txBox="1">
            <a:spLocks/>
          </p:cNvSpPr>
          <p:nvPr/>
        </p:nvSpPr>
        <p:spPr>
          <a:xfrm>
            <a:off x="117571" y="899702"/>
            <a:ext cx="11785243" cy="873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Celem prezentacji jest omówienie głównych wskaźników globalnego ocieplenia pochodzących z działalności człowieka. </a:t>
            </a: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21722B7-DB6B-0C71-5FC4-B340CCBF634E}"/>
              </a:ext>
            </a:extLst>
          </p:cNvPr>
          <p:cNvSpPr txBox="1">
            <a:spLocks/>
          </p:cNvSpPr>
          <p:nvPr/>
        </p:nvSpPr>
        <p:spPr>
          <a:xfrm>
            <a:off x="117571" y="1807434"/>
            <a:ext cx="11857251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/>
              <a:t>Hipoteza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98C52A-7CA7-A569-4B19-898993AFF7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000" y1="45500" x2="44000" y2="45500"/>
                        <a14:foregroundMark x1="55000" y1="45500" x2="55000" y2="45500"/>
                        <a14:foregroundMark x1="51500" y1="53000" x2="60500" y2="48500"/>
                        <a14:foregroundMark x1="45500" y1="53500" x2="44500" y2="45500"/>
                        <a14:foregroundMark x1="62500" y1="71000" x2="62500" y2="71000"/>
                        <a14:foregroundMark x1="68500" y1="73500" x2="68500" y2="73500"/>
                        <a14:foregroundMark x1="63500" y1="56000" x2="63500" y2="56000"/>
                        <a14:foregroundMark x1="52000" y1="36500" x2="52000" y2="36500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7541" t="25505" r="27565" b="23008"/>
          <a:stretch/>
        </p:blipFill>
        <p:spPr>
          <a:xfrm>
            <a:off x="8551334" y="5421418"/>
            <a:ext cx="1184704" cy="13586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B15E9-75FA-F36D-8838-CBF3D4528B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1924" y="5628057"/>
            <a:ext cx="1532228" cy="115205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E2D291-E52A-5E0E-76C0-0DEF6DE08C6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42" b="93633" l="8155" r="89700">
                        <a14:foregroundMark x1="8155" y1="49064" x2="8155" y2="53184"/>
                        <a14:foregroundMark x1="12446" y1="89139" x2="24893" y2="92884"/>
                        <a14:foregroundMark x1="24893" y1="92884" x2="49356" y2="94007"/>
                        <a14:foregroundMark x1="49356" y1="94007" x2="75966" y2="93633"/>
                        <a14:foregroundMark x1="75966" y1="93633" x2="77682" y2="88390"/>
                        <a14:foregroundMark x1="41202" y1="34831" x2="41202" y2="34831"/>
                        <a14:foregroundMark x1="41202" y1="26592" x2="41202" y2="26592"/>
                        <a14:foregroundMark x1="42918" y1="8614" x2="42918" y2="8614"/>
                        <a14:foregroundMark x1="47639" y1="6742" x2="47639" y2="6742"/>
                        <a14:backgroundMark x1="39485" y1="24719" x2="39485" y2="24719"/>
                        <a14:backgroundMark x1="36910" y1="38577" x2="36910" y2="38577"/>
                        <a14:backgroundMark x1="21459" y1="49438" x2="21459" y2="49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0476" y="5579855"/>
            <a:ext cx="1005346" cy="115205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02D576-D7C0-AFC7-8E0C-D198BADA67A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41" b="96399" l="313" r="97183">
                        <a14:foregroundMark x1="7119" y1="31084" x2="20344" y2="39612"/>
                        <a14:foregroundMark x1="156" y1="26593" x2="1998" y2="27781"/>
                        <a14:foregroundMark x1="20704" y1="40166" x2="27543" y2="50693"/>
                        <a14:foregroundMark x1="20344" y1="39612" x2="20704" y2="40166"/>
                        <a14:foregroundMark x1="27543" y1="50693" x2="8764" y2="96399"/>
                        <a14:foregroundMark x1="1114" y1="28627" x2="313" y2="27424"/>
                        <a14:foregroundMark x1="3579" y1="32330" x2="3351" y2="31988"/>
                        <a14:foregroundMark x1="1252" y1="88366" x2="20031" y2="76731"/>
                        <a14:foregroundMark x1="20031" y1="76731" x2="33803" y2="87535"/>
                        <a14:foregroundMark x1="33803" y1="87535" x2="73865" y2="96399"/>
                        <a14:foregroundMark x1="73865" y1="96399" x2="86072" y2="92798"/>
                        <a14:foregroundMark x1="86072" y1="92798" x2="93740" y2="37950"/>
                        <a14:foregroundMark x1="97340" y1="7202" x2="97183" y2="83657"/>
                        <a14:foregroundMark x1="97183" y1="83657" x2="8451" y2="93906"/>
                        <a14:backgroundMark x1="3756" y1="31856" x2="6729" y2="32133"/>
                        <a14:backgroundMark x1="2660" y1="27147" x2="4069" y2="31302"/>
                        <a14:backgroundMark x1="20501" y1="40166" x2="20501" y2="40166"/>
                        <a14:backgroundMark x1="18153" y1="40720" x2="18153" y2="40720"/>
                        <a14:backgroundMark x1="18623" y1="39612" x2="18623" y2="3961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4172" y="5684622"/>
            <a:ext cx="1844669" cy="98696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Subtitle 9">
            <a:extLst>
              <a:ext uri="{FF2B5EF4-FFF2-40B4-BE49-F238E27FC236}">
                <a16:creationId xmlns:a16="http://schemas.microsoft.com/office/drawing/2014/main" id="{7A21E4C5-78B7-4D20-1F81-63E96579A628}"/>
              </a:ext>
            </a:extLst>
          </p:cNvPr>
          <p:cNvSpPr txBox="1">
            <a:spLocks/>
          </p:cNvSpPr>
          <p:nvPr/>
        </p:nvSpPr>
        <p:spPr>
          <a:xfrm>
            <a:off x="165786" y="2455506"/>
            <a:ext cx="11857251" cy="410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pl-PL" sz="1800" dirty="0">
                <a:solidFill>
                  <a:srgbClr val="FF0000"/>
                </a:solidFill>
                <a:latin typeface="Century Gothic (Body)"/>
              </a:rPr>
              <a:t>Od 1961 roku odnotowuje sie wzrost średniej temperatury na świecie a największy wzrost/ przyrost przypada na okres konca XX i XXI w. </a:t>
            </a:r>
          </a:p>
          <a:p>
            <a:pPr marL="342900" indent="-342900" algn="just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Czynnikami (antropogenicznymi) wpływającymi na zmiany średniorocznych wartości temperatury na świecie są:</a:t>
            </a:r>
          </a:p>
          <a:p>
            <a:pPr marL="285750" indent="-285750" algn="just">
              <a:lnSpc>
                <a:spcPct val="110000"/>
              </a:lnSpc>
              <a:buSzPct val="100000"/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industralizacja, uprzemysłowienie krajów i ich rozwój społeczno - gospodarczy mierzony przez wielkość produkcji społeczeństwa (PKB per capita)</a:t>
            </a:r>
          </a:p>
          <a:p>
            <a:pPr marL="285750" indent="-285750" algn="just">
              <a:lnSpc>
                <a:spcPct val="110000"/>
              </a:lnSpc>
              <a:buSzPct val="100000"/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poziom urbanizacji krajów świata (stopień zurbanizowania) (wzrost),</a:t>
            </a:r>
          </a:p>
          <a:p>
            <a:pPr marL="285750" indent="-285750" algn="just">
              <a:lnSpc>
                <a:spcPct val="110000"/>
              </a:lnSpc>
              <a:buSzPct val="100000"/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poziom zalesienia (spadek),</a:t>
            </a:r>
          </a:p>
          <a:p>
            <a:pPr marL="285750" indent="-285750" algn="just">
              <a:lnSpc>
                <a:spcPct val="110000"/>
              </a:lnSpc>
              <a:buSzPct val="100000"/>
              <a:buFont typeface="Wingdings" panose="05000000000000000000" pitchFamily="2" charset="2"/>
              <a:buChar char="ð"/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marL="285750" indent="-285750" algn="just">
              <a:lnSpc>
                <a:spcPct val="110000"/>
              </a:lnSpc>
              <a:buSzPct val="100000"/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Powyższe czynniki są bezpośrednio skorelowane z wielkościa emisji CO2 (wzrost związany z powyższymi)</a:t>
            </a:r>
          </a:p>
        </p:txBody>
      </p:sp>
    </p:spTree>
    <p:extLst>
      <p:ext uri="{BB962C8B-B14F-4D97-AF65-F5344CB8AC3E}">
        <p14:creationId xmlns:p14="http://schemas.microsoft.com/office/powerpoint/2010/main" val="3481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86A08-8A1A-2753-76E7-BCA292CF83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91"/>
          <a:stretch/>
        </p:blipFill>
        <p:spPr>
          <a:xfrm>
            <a:off x="387795" y="676248"/>
            <a:ext cx="4627891" cy="3040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DC43D-81C2-6C7D-2C38-C5323C16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23" y="16421"/>
            <a:ext cx="6238429" cy="661737"/>
          </a:xfrm>
        </p:spPr>
        <p:txBody>
          <a:bodyPr>
            <a:normAutofit fontScale="90000"/>
          </a:bodyPr>
          <a:lstStyle/>
          <a:p>
            <a:r>
              <a:rPr lang="pl-PL" dirty="0"/>
              <a:t>AUSTRALIA</a:t>
            </a:r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296D0D-E36C-2C58-5B4F-7E9768ED9D76}"/>
              </a:ext>
            </a:extLst>
          </p:cNvPr>
          <p:cNvSpPr/>
          <p:nvPr/>
        </p:nvSpPr>
        <p:spPr>
          <a:xfrm>
            <a:off x="824622" y="1329194"/>
            <a:ext cx="690364" cy="456486"/>
          </a:xfrm>
          <a:prstGeom prst="rect">
            <a:avLst/>
          </a:prstGeom>
          <a:solidFill>
            <a:srgbClr val="FFC000">
              <a:alpha val="24000"/>
            </a:srgb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305DCF-2969-441B-B8A1-F66A085604E9}"/>
              </a:ext>
            </a:extLst>
          </p:cNvPr>
          <p:cNvSpPr/>
          <p:nvPr/>
        </p:nvSpPr>
        <p:spPr>
          <a:xfrm>
            <a:off x="3023039" y="1346123"/>
            <a:ext cx="543457" cy="456487"/>
          </a:xfrm>
          <a:prstGeom prst="rect">
            <a:avLst/>
          </a:prstGeom>
          <a:solidFill>
            <a:schemeClr val="accent1">
              <a:lumMod val="40000"/>
              <a:lumOff val="60000"/>
              <a:alpha val="34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841B9F-E013-D3AB-892D-627A57582638}"/>
              </a:ext>
            </a:extLst>
          </p:cNvPr>
          <p:cNvSpPr/>
          <p:nvPr/>
        </p:nvSpPr>
        <p:spPr>
          <a:xfrm>
            <a:off x="2268888" y="1343610"/>
            <a:ext cx="543457" cy="456487"/>
          </a:xfrm>
          <a:prstGeom prst="rect">
            <a:avLst/>
          </a:prstGeom>
          <a:solidFill>
            <a:schemeClr val="accent6">
              <a:lumMod val="60000"/>
              <a:lumOff val="40000"/>
              <a:alpha val="32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147364-FBD5-C35D-9944-A7E77C1AE2DC}"/>
              </a:ext>
            </a:extLst>
          </p:cNvPr>
          <p:cNvSpPr/>
          <p:nvPr/>
        </p:nvSpPr>
        <p:spPr>
          <a:xfrm>
            <a:off x="3718148" y="1324172"/>
            <a:ext cx="543457" cy="456488"/>
          </a:xfrm>
          <a:prstGeom prst="rect">
            <a:avLst/>
          </a:prstGeom>
          <a:solidFill>
            <a:schemeClr val="bg2">
              <a:lumMod val="75000"/>
              <a:alpha val="38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061ACA-373A-72E6-B1CA-805852045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00" y1="45500" x2="44000" y2="45500"/>
                        <a14:foregroundMark x1="55000" y1="45500" x2="55000" y2="45500"/>
                        <a14:foregroundMark x1="51500" y1="53000" x2="60500" y2="48500"/>
                        <a14:foregroundMark x1="45500" y1="53500" x2="44500" y2="45500"/>
                        <a14:foregroundMark x1="62500" y1="71000" x2="62500" y2="71000"/>
                        <a14:foregroundMark x1="68500" y1="73500" x2="68500" y2="73500"/>
                        <a14:foregroundMark x1="63500" y1="56000" x2="63500" y2="56000"/>
                        <a14:foregroundMark x1="52000" y1="36500" x2="52000" y2="36500"/>
                      </a14:backgroundRemoval>
                    </a14:imgEffect>
                  </a14:imgLayer>
                </a14:imgProps>
              </a:ext>
            </a:extLst>
          </a:blip>
          <a:srcRect l="27541" t="25505" r="27565" b="23008"/>
          <a:stretch/>
        </p:blipFill>
        <p:spPr>
          <a:xfrm>
            <a:off x="131330" y="1398429"/>
            <a:ext cx="350985" cy="4025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81A513-67B4-6472-4668-269033AB9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71" y="4024660"/>
            <a:ext cx="4986960" cy="27167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06502B-5E30-38E9-A665-9B880D5C4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295" y="2319019"/>
            <a:ext cx="5736833" cy="23471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E29517-F41A-80FA-9B10-B3C5CC2B1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700" y="8435"/>
            <a:ext cx="5809992" cy="23105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762847-C054-C8F8-B8A0-C7B0F2633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2564" y="4629602"/>
            <a:ext cx="5773412" cy="222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7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56" y="116633"/>
            <a:ext cx="11737304" cy="697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3600" cap="none" dirty="0"/>
              <a:t>Podsumowanie</a:t>
            </a:r>
            <a:endParaRPr lang="en-GB" sz="3600" cap="none" dirty="0"/>
          </a:p>
        </p:txBody>
      </p:sp>
      <p:sp>
        <p:nvSpPr>
          <p:cNvPr id="12" name="Subtitle 9">
            <a:extLst>
              <a:ext uri="{FF2B5EF4-FFF2-40B4-BE49-F238E27FC236}">
                <a16:creationId xmlns:a16="http://schemas.microsoft.com/office/drawing/2014/main" id="{1A112075-83EC-97AE-12F6-5621291A9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56" y="692696"/>
            <a:ext cx="11362855" cy="1584176"/>
          </a:xfrm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110000"/>
              </a:lnSpc>
              <a:buFont typeface="Symbol" panose="05050102010706020507" pitchFamily="18" charset="2"/>
              <a:buChar char="Þ"/>
            </a:pPr>
            <a:r>
              <a:rPr lang="pl-PL" sz="1800" dirty="0">
                <a:solidFill>
                  <a:srgbClr val="002060"/>
                </a:solidFill>
              </a:rPr>
              <a:t>obserwacja wzrostu temperatury wraz ze wzrostem CO2</a:t>
            </a:r>
          </a:p>
          <a:p>
            <a:pPr marL="285750" indent="-285750" algn="just">
              <a:lnSpc>
                <a:spcPct val="110000"/>
              </a:lnSpc>
              <a:buFont typeface="Symbol" panose="05050102010706020507" pitchFamily="18" charset="2"/>
              <a:buChar char="Þ"/>
            </a:pPr>
            <a:r>
              <a:rPr lang="pl-PL" sz="1800" dirty="0">
                <a:solidFill>
                  <a:srgbClr val="002060"/>
                </a:solidFill>
              </a:rPr>
              <a:t>w wiekszości przypadków zalesienie nie jest skorelowane ze wzrostem temperatury</a:t>
            </a:r>
          </a:p>
          <a:p>
            <a:pPr marL="285750" indent="-285750" algn="just">
              <a:lnSpc>
                <a:spcPct val="110000"/>
              </a:lnSpc>
              <a:buFont typeface="Symbol" panose="05050102010706020507" pitchFamily="18" charset="2"/>
              <a:buChar char="Þ"/>
            </a:pPr>
            <a:r>
              <a:rPr lang="pl-PL" sz="1800" dirty="0">
                <a:solidFill>
                  <a:srgbClr val="002060"/>
                </a:solidFill>
              </a:rPr>
              <a:t>najprościej postępujące zmiany klimatyczne można byłoby ograniczyć poprzez redukcje gazów cieplarnianych, związanych ze spalaniem paliw energetycznych oraz ograniczeniem hodowli (zwłaszcza wołowej).</a:t>
            </a:r>
          </a:p>
          <a:p>
            <a:pPr marL="285750" indent="-285750" algn="just">
              <a:buFont typeface="Symbol" panose="05050102010706020507" pitchFamily="18" charset="2"/>
              <a:buChar char="Þ"/>
            </a:pPr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FC3C9-6280-A71E-C4F2-3B01606B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27" y="2420888"/>
            <a:ext cx="2863989" cy="396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BA613-BE7D-2CB4-59DC-AC0E8B833BB0}"/>
              </a:ext>
            </a:extLst>
          </p:cNvPr>
          <p:cNvSpPr txBox="1"/>
          <p:nvPr/>
        </p:nvSpPr>
        <p:spPr>
          <a:xfrm>
            <a:off x="175270" y="2420888"/>
            <a:ext cx="3614886" cy="43242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l-PL" sz="1100" dirty="0">
                <a:solidFill>
                  <a:srgbClr val="002060"/>
                </a:solidFill>
              </a:rPr>
              <a:t>Postulat: </a:t>
            </a:r>
            <a:r>
              <a:rPr lang="pl-PL" sz="1100" b="1" dirty="0">
                <a:solidFill>
                  <a:srgbClr val="002060"/>
                </a:solidFill>
              </a:rPr>
              <a:t>nie można dopóścić by środnioroczny wzrost został przekroczony o 2 st.C</a:t>
            </a:r>
          </a:p>
          <a:p>
            <a:pPr algn="just"/>
            <a:endParaRPr lang="pl-PL" sz="1100" dirty="0">
              <a:solidFill>
                <a:srgbClr val="002060"/>
              </a:solidFill>
            </a:endParaRPr>
          </a:p>
          <a:p>
            <a:pPr algn="just"/>
            <a:r>
              <a:rPr lang="pl-PL" sz="1100" dirty="0">
                <a:solidFill>
                  <a:srgbClr val="002060"/>
                </a:solidFill>
              </a:rPr>
              <a:t>Badania naukowe jasno wskazują potrzebę działania. Raporty klimatyczne opisują ogromne szkody, jakie prawdopodobnie spowoduje wzrost o 2°C w porównaniu ze wzrostem o 1,5°C.</a:t>
            </a:r>
          </a:p>
          <a:p>
            <a:pPr algn="just"/>
            <a:endParaRPr lang="pl-PL" sz="1100" dirty="0">
              <a:solidFill>
                <a:srgbClr val="002060"/>
              </a:solidFill>
            </a:endParaRPr>
          </a:p>
          <a:p>
            <a:pPr marL="171450" indent="-171450" algn="just">
              <a:buFont typeface="Symbol" panose="05050102010706020507" pitchFamily="18" charset="2"/>
              <a:buChar char="Þ"/>
            </a:pPr>
            <a:r>
              <a:rPr lang="pl-PL" sz="1100" dirty="0">
                <a:solidFill>
                  <a:srgbClr val="002060"/>
                </a:solidFill>
              </a:rPr>
              <a:t>opisane zjawiska związane ze wzrostem gazów cieplarnianych, mogłyby zostać zahamowane do akceptowalnego poziomu</a:t>
            </a:r>
          </a:p>
          <a:p>
            <a:pPr marL="171450" indent="-171450" algn="just">
              <a:buFont typeface="Symbol" panose="05050102010706020507" pitchFamily="18" charset="2"/>
              <a:buChar char="Þ"/>
            </a:pPr>
            <a:endParaRPr lang="pl-PL" sz="1100" dirty="0">
              <a:solidFill>
                <a:srgbClr val="002060"/>
              </a:solidFill>
            </a:endParaRPr>
          </a:p>
          <a:p>
            <a:pPr marL="171450" indent="-171450" algn="just">
              <a:buFont typeface="Symbol" panose="05050102010706020507" pitchFamily="18" charset="2"/>
              <a:buChar char="Þ"/>
            </a:pPr>
            <a:r>
              <a:rPr lang="pl-PL" sz="1100" dirty="0">
                <a:solidFill>
                  <a:srgbClr val="002060"/>
                </a:solidFill>
              </a:rPr>
              <a:t>najprościej postępujące zmiany klimatyczne można byłoby ograniczyć poprzez redukcje gazów cieplarniane, związane ze spalaniem paliw energetycznych, wraz z ograniczeniem hodowli (zwłaszcza wołowej). </a:t>
            </a:r>
          </a:p>
          <a:p>
            <a:pPr marL="144000" algn="just"/>
            <a:r>
              <a:rPr lang="pl-PL" sz="1100" dirty="0">
                <a:solidFill>
                  <a:srgbClr val="002060"/>
                </a:solidFill>
              </a:rPr>
              <a:t>Wskazuje się, że ograniczenie globalnego ocieplenia do 1,5°C może być nadal możliwe dzięki ambitnym działaniom władz krajowych i regionalnych, społeczeństwa obywatelskiego, sektora prywatnego, ludności tubylczej i społeczności lokalnych, czyli każdego mieszkańca globu. </a:t>
            </a:r>
          </a:p>
          <a:p>
            <a:pPr algn="just"/>
            <a:endParaRPr lang="pl-PL" sz="11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47E4F-8119-401F-4191-5899183C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548" y="2492896"/>
            <a:ext cx="443634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7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FC25E-3EBA-6613-24D3-A757A887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59" y="642765"/>
            <a:ext cx="11199041" cy="5510450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A4908384-9445-C02E-378D-45298D61B3BE}"/>
              </a:ext>
            </a:extLst>
          </p:cNvPr>
          <p:cNvSpPr txBox="1">
            <a:spLocks/>
          </p:cNvSpPr>
          <p:nvPr/>
        </p:nvSpPr>
        <p:spPr>
          <a:xfrm>
            <a:off x="9262764" y="6073527"/>
            <a:ext cx="2664296" cy="283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900" cap="none" dirty="0"/>
              <a:t>Źródło: Ministerstwo klimatu i Środowiska </a:t>
            </a:r>
            <a:endParaRPr lang="en-GB" sz="900" cap="none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1186ED0-E972-61EE-5894-1E7EDFAED34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53600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cap="none"/>
              <a:t>Efekty zmian klimatycznych</a:t>
            </a:r>
            <a:endParaRPr lang="en-GB" sz="3600" cap="none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26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B858FD-B58B-DD82-D3F3-C058DE2A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3767976"/>
            <a:ext cx="5096674" cy="2435792"/>
          </a:xfrm>
          <a:prstGeom prst="rect">
            <a:avLst/>
          </a:prstGeom>
        </p:spPr>
      </p:pic>
      <p:pic>
        <p:nvPicPr>
          <p:cNvPr id="5" name="Google Shape;448;p51">
            <a:extLst>
              <a:ext uri="{FF2B5EF4-FFF2-40B4-BE49-F238E27FC236}">
                <a16:creationId xmlns:a16="http://schemas.microsoft.com/office/drawing/2014/main" id="{BF0C2B84-6231-6B33-B4B8-5E6B4A8F3E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444" y="1124744"/>
            <a:ext cx="5328592" cy="48245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49;p51">
            <a:extLst>
              <a:ext uri="{FF2B5EF4-FFF2-40B4-BE49-F238E27FC236}">
                <a16:creationId xmlns:a16="http://schemas.microsoft.com/office/drawing/2014/main" id="{D2CB2961-64AE-C1F6-2CEB-994EA4C8319B}"/>
              </a:ext>
            </a:extLst>
          </p:cNvPr>
          <p:cNvSpPr txBox="1"/>
          <p:nvPr/>
        </p:nvSpPr>
        <p:spPr>
          <a:xfrm>
            <a:off x="6382444" y="6046048"/>
            <a:ext cx="509667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800" i="1" dirty="0">
                <a:solidFill>
                  <a:srgbClr val="000066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*Na podstawie: Antarctic Climate Change and the Environment – 2019 Update, Four decades of Antarctic Ice Sheet mass balance from 1979–2017, (arcticicesea blog)</a:t>
            </a:r>
            <a:endParaRPr sz="1100" i="1" dirty="0">
              <a:solidFill>
                <a:srgbClr val="00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Google Shape;451;p51">
            <a:extLst>
              <a:ext uri="{FF2B5EF4-FFF2-40B4-BE49-F238E27FC236}">
                <a16:creationId xmlns:a16="http://schemas.microsoft.com/office/drawing/2014/main" id="{3A3E0140-4932-01FD-5D84-E40BD5A4B246}"/>
              </a:ext>
            </a:extLst>
          </p:cNvPr>
          <p:cNvSpPr txBox="1"/>
          <p:nvPr/>
        </p:nvSpPr>
        <p:spPr>
          <a:xfrm>
            <a:off x="6353946" y="847746"/>
            <a:ext cx="3385117" cy="276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2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" dirty="0">
                <a:sym typeface="Calibri"/>
              </a:rPr>
              <a:t>Zmiany masy lądolodu na Antarktydzie</a:t>
            </a:r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C2F131-3F06-E9BE-64F6-B8D80A9DBC5F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ANTARKTYDA  – regresja liniowa robocze</a:t>
            </a:r>
            <a:endParaRPr lang="en-GB" sz="2800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547AD0-6405-5F25-80F1-A8BF59B6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46" y="928204"/>
            <a:ext cx="2542252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0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56" y="116633"/>
            <a:ext cx="11737304" cy="697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3600" cap="none" dirty="0"/>
              <a:t>Dodatkowo</a:t>
            </a:r>
            <a:endParaRPr lang="en-GB" sz="3600" cap="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0C475-582F-DCBA-524B-B32EDFE1859C}"/>
              </a:ext>
            </a:extLst>
          </p:cNvPr>
          <p:cNvSpPr txBox="1"/>
          <p:nvPr/>
        </p:nvSpPr>
        <p:spPr>
          <a:xfrm>
            <a:off x="261764" y="1052736"/>
            <a:ext cx="2304256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just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>
                <a:solidFill>
                  <a:srgbClr val="002060"/>
                </a:solidFill>
              </a:defRPr>
            </a:lvl1pPr>
            <a:lvl2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El Niño</a:t>
            </a:r>
          </a:p>
          <a:p>
            <a:pPr>
              <a:lnSpc>
                <a:spcPct val="150000"/>
              </a:lnSpc>
            </a:pPr>
            <a:r>
              <a:rPr lang="en-US" dirty="0"/>
              <a:t># 0.5 Weak</a:t>
            </a:r>
          </a:p>
          <a:p>
            <a:pPr>
              <a:lnSpc>
                <a:spcPct val="150000"/>
              </a:lnSpc>
            </a:pPr>
            <a:r>
              <a:rPr lang="en-US" dirty="0"/>
              <a:t># 1.0 Moderate</a:t>
            </a:r>
          </a:p>
          <a:p>
            <a:pPr>
              <a:lnSpc>
                <a:spcPct val="150000"/>
              </a:lnSpc>
            </a:pPr>
            <a:r>
              <a:rPr lang="en-US" dirty="0"/>
              <a:t># 1.5 Strong</a:t>
            </a:r>
          </a:p>
          <a:p>
            <a:pPr>
              <a:lnSpc>
                <a:spcPct val="150000"/>
              </a:lnSpc>
            </a:pPr>
            <a:r>
              <a:rPr lang="en-US" dirty="0"/>
              <a:t># 2.0 Very Strong</a:t>
            </a:r>
          </a:p>
          <a:p>
            <a:pPr>
              <a:lnSpc>
                <a:spcPct val="150000"/>
              </a:lnSpc>
            </a:pPr>
            <a:r>
              <a:rPr lang="en-US" b="1" dirty="0"/>
              <a:t>La Niña</a:t>
            </a:r>
          </a:p>
          <a:p>
            <a:pPr>
              <a:lnSpc>
                <a:spcPct val="150000"/>
              </a:lnSpc>
            </a:pPr>
            <a:r>
              <a:rPr lang="en-US" dirty="0"/>
              <a:t># -0.5 Weak</a:t>
            </a:r>
          </a:p>
          <a:p>
            <a:pPr>
              <a:lnSpc>
                <a:spcPct val="150000"/>
              </a:lnSpc>
            </a:pPr>
            <a:r>
              <a:rPr lang="en-US" dirty="0"/>
              <a:t># -1.0 Moderate</a:t>
            </a:r>
          </a:p>
          <a:p>
            <a:pPr>
              <a:lnSpc>
                <a:spcPct val="150000"/>
              </a:lnSpc>
            </a:pPr>
            <a:r>
              <a:rPr lang="en-US" dirty="0"/>
              <a:t># -1.5 Strong</a:t>
            </a:r>
          </a:p>
          <a:p>
            <a:pPr>
              <a:lnSpc>
                <a:spcPct val="150000"/>
              </a:lnSpc>
            </a:pPr>
            <a:r>
              <a:rPr lang="en-US" dirty="0"/>
              <a:t># -2.0 Very Strong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9B3C17C-B935-F6CC-9803-BE2B1914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052736"/>
            <a:ext cx="8856984" cy="425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24385" y="2096342"/>
            <a:ext cx="5477222" cy="1918587"/>
          </a:xfrm>
        </p:spPr>
        <p:txBody>
          <a:bodyPr rtlCol="0"/>
          <a:lstStyle/>
          <a:p>
            <a:pPr rtl="0"/>
            <a:r>
              <a:rPr lang="pl-PL" dirty="0"/>
              <a:t>Dziękujemy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24385" y="4509120"/>
            <a:ext cx="7848600" cy="632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pl-PL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Ania |Jarek |Paulina |Maciej |Ula</a:t>
            </a:r>
          </a:p>
          <a:p>
            <a:pPr>
              <a:spcBef>
                <a:spcPct val="0"/>
              </a:spcBef>
            </a:pPr>
            <a:endParaRPr lang="pl-PL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GB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1A826-C4D5-98DF-AE2B-2304144153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580" y="720688"/>
            <a:ext cx="410445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ED1F8EAA-5C8B-C3C9-D022-3D5937944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99031"/>
            <a:ext cx="8411482" cy="734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99EB2A-054E-983F-052B-7F404D4FAE84}"/>
              </a:ext>
            </a:extLst>
          </p:cNvPr>
          <p:cNvSpPr/>
          <p:nvPr/>
        </p:nvSpPr>
        <p:spPr>
          <a:xfrm>
            <a:off x="2746926" y="1135975"/>
            <a:ext cx="890882" cy="538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B0EE5-5415-A309-27DF-5D579D8851F1}"/>
              </a:ext>
            </a:extLst>
          </p:cNvPr>
          <p:cNvSpPr/>
          <p:nvPr/>
        </p:nvSpPr>
        <p:spPr>
          <a:xfrm>
            <a:off x="2760171" y="6220538"/>
            <a:ext cx="7137211" cy="628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A6C83-1B61-95F0-C45E-855FF9F7B219}"/>
              </a:ext>
            </a:extLst>
          </p:cNvPr>
          <p:cNvSpPr txBox="1"/>
          <p:nvPr/>
        </p:nvSpPr>
        <p:spPr>
          <a:xfrm>
            <a:off x="3080606" y="1305817"/>
            <a:ext cx="489365" cy="101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100" b="1" dirty="0">
                <a:solidFill>
                  <a:srgbClr val="000000"/>
                </a:solidFill>
              </a:rPr>
              <a:t>Zmiana temperatury</a:t>
            </a:r>
            <a:endParaRPr lang="en-GB" sz="1100" b="1" dirty="0" err="1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2563F-8276-32BE-EBF8-DE4725AC6859}"/>
              </a:ext>
            </a:extLst>
          </p:cNvPr>
          <p:cNvSpPr txBox="1"/>
          <p:nvPr/>
        </p:nvSpPr>
        <p:spPr>
          <a:xfrm>
            <a:off x="2911580" y="3327818"/>
            <a:ext cx="641714" cy="73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endParaRPr lang="pl-PL" sz="1100" dirty="0"/>
          </a:p>
          <a:p>
            <a:pPr algn="ctr"/>
            <a:endParaRPr lang="pl-PL" sz="1100" dirty="0"/>
          </a:p>
          <a:p>
            <a:pPr algn="ctr"/>
            <a:r>
              <a:rPr lang="pl-PL" sz="1100" dirty="0"/>
              <a:t>CO2</a:t>
            </a:r>
            <a:endParaRPr lang="en-GB" sz="11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498E3-A3A5-4724-73AB-481F10CCE62E}"/>
              </a:ext>
            </a:extLst>
          </p:cNvPr>
          <p:cNvSpPr txBox="1"/>
          <p:nvPr/>
        </p:nvSpPr>
        <p:spPr>
          <a:xfrm>
            <a:off x="2850336" y="2391367"/>
            <a:ext cx="794064" cy="826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endParaRPr lang="pl-PL" sz="1100" dirty="0"/>
          </a:p>
          <a:p>
            <a:pPr algn="ctr"/>
            <a:r>
              <a:rPr lang="pl-PL" sz="1100" dirty="0"/>
              <a:t>Poziom zalesienia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4369F-F800-BF53-C26B-D993F063A7B8}"/>
              </a:ext>
            </a:extLst>
          </p:cNvPr>
          <p:cNvSpPr txBox="1"/>
          <p:nvPr/>
        </p:nvSpPr>
        <p:spPr>
          <a:xfrm>
            <a:off x="3076158" y="4262088"/>
            <a:ext cx="489365" cy="73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100" dirty="0"/>
              <a:t>PKB per capita</a:t>
            </a:r>
            <a:endParaRPr lang="en-GB" sz="11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9EAF5-AE65-3519-5461-945495BFFF07}"/>
              </a:ext>
            </a:extLst>
          </p:cNvPr>
          <p:cNvSpPr txBox="1"/>
          <p:nvPr/>
        </p:nvSpPr>
        <p:spPr>
          <a:xfrm>
            <a:off x="3072722" y="5136581"/>
            <a:ext cx="489365" cy="95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 anchor="b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100" dirty="0"/>
              <a:t>Poziom urbanizacji</a:t>
            </a:r>
            <a:endParaRPr lang="en-GB" sz="11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8F2E6-1C51-3C31-0FEE-AF6D2EC58D72}"/>
              </a:ext>
            </a:extLst>
          </p:cNvPr>
          <p:cNvSpPr txBox="1"/>
          <p:nvPr/>
        </p:nvSpPr>
        <p:spPr>
          <a:xfrm>
            <a:off x="3377436" y="6183969"/>
            <a:ext cx="1154379" cy="701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100" b="1" dirty="0">
                <a:solidFill>
                  <a:srgbClr val="000000"/>
                </a:solidFill>
              </a:rPr>
              <a:t>Zmiana temperatury</a:t>
            </a:r>
          </a:p>
          <a:p>
            <a:pPr algn="ctr">
              <a:lnSpc>
                <a:spcPct val="90000"/>
              </a:lnSpc>
            </a:pPr>
            <a:endParaRPr lang="pl-PL" sz="1100" b="1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</a:pPr>
            <a:endParaRPr lang="en-GB" sz="1100" b="1" dirty="0" err="1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CC3DD-B01B-88B9-F6AC-FF786AB6A9B5}"/>
              </a:ext>
            </a:extLst>
          </p:cNvPr>
          <p:cNvSpPr txBox="1"/>
          <p:nvPr/>
        </p:nvSpPr>
        <p:spPr>
          <a:xfrm>
            <a:off x="5996294" y="6220538"/>
            <a:ext cx="552706" cy="701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100" dirty="0"/>
              <a:t>CO2</a:t>
            </a:r>
          </a:p>
          <a:p>
            <a:pPr algn="ctr"/>
            <a:endParaRPr lang="pl-PL" sz="1100" dirty="0"/>
          </a:p>
          <a:p>
            <a:pPr algn="ctr"/>
            <a:endParaRPr lang="pl-PL" sz="1100" dirty="0"/>
          </a:p>
          <a:p>
            <a:pPr algn="ctr"/>
            <a:endParaRPr lang="en-GB" sz="11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B7D46-5359-6312-89A6-7C93F73876FE}"/>
              </a:ext>
            </a:extLst>
          </p:cNvPr>
          <p:cNvSpPr txBox="1"/>
          <p:nvPr/>
        </p:nvSpPr>
        <p:spPr>
          <a:xfrm>
            <a:off x="4744379" y="6164919"/>
            <a:ext cx="890882" cy="701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100" dirty="0"/>
              <a:t>Poziom zalesienia</a:t>
            </a:r>
          </a:p>
          <a:p>
            <a:pPr algn="ctr"/>
            <a:endParaRPr lang="pl-PL" sz="1100" dirty="0"/>
          </a:p>
          <a:p>
            <a:pPr algn="ctr"/>
            <a:endParaRPr lang="en-GB" sz="11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3C979-D536-6011-2380-77232B12C189}"/>
              </a:ext>
            </a:extLst>
          </p:cNvPr>
          <p:cNvSpPr txBox="1"/>
          <p:nvPr/>
        </p:nvSpPr>
        <p:spPr>
          <a:xfrm>
            <a:off x="6702388" y="6213043"/>
            <a:ext cx="771258" cy="131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100" dirty="0"/>
              <a:t>PKB per capita</a:t>
            </a:r>
          </a:p>
          <a:p>
            <a:pPr algn="ctr"/>
            <a:endParaRPr lang="pl-PL" sz="1100" dirty="0"/>
          </a:p>
          <a:p>
            <a:pPr algn="ctr"/>
            <a:endParaRPr lang="pl-PL" sz="1100" dirty="0"/>
          </a:p>
          <a:p>
            <a:pPr algn="ctr"/>
            <a:endParaRPr lang="pl-PL" sz="1100" dirty="0"/>
          </a:p>
          <a:p>
            <a:pPr algn="ctr"/>
            <a:endParaRPr lang="pl-PL" sz="1100" dirty="0"/>
          </a:p>
          <a:p>
            <a:pPr algn="ctr"/>
            <a:endParaRPr lang="pl-PL" sz="1100" dirty="0"/>
          </a:p>
          <a:p>
            <a:pPr algn="ctr"/>
            <a:endParaRPr lang="en-GB" sz="11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4B073-11AD-AF70-9E6A-8B8F03881379}"/>
              </a:ext>
            </a:extLst>
          </p:cNvPr>
          <p:cNvSpPr txBox="1"/>
          <p:nvPr/>
        </p:nvSpPr>
        <p:spPr>
          <a:xfrm>
            <a:off x="7567675" y="6164919"/>
            <a:ext cx="1108615" cy="115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 anchor="b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100" dirty="0"/>
              <a:t>Poziom </a:t>
            </a:r>
          </a:p>
          <a:p>
            <a:pPr algn="ctr"/>
            <a:r>
              <a:rPr lang="pl-PL" sz="1100" dirty="0"/>
              <a:t>Urbanizacji</a:t>
            </a:r>
          </a:p>
          <a:p>
            <a:pPr algn="ctr"/>
            <a:endParaRPr lang="pl-PL" sz="1100" dirty="0"/>
          </a:p>
          <a:p>
            <a:pPr algn="ctr"/>
            <a:endParaRPr lang="pl-PL" sz="1100" dirty="0"/>
          </a:p>
          <a:p>
            <a:pPr algn="ctr"/>
            <a:endParaRPr lang="pl-PL" sz="1100" dirty="0"/>
          </a:p>
          <a:p>
            <a:pPr algn="ctr"/>
            <a:endParaRPr lang="pl-PL" sz="1100" dirty="0"/>
          </a:p>
          <a:p>
            <a:pPr algn="ctr"/>
            <a:endParaRPr lang="en-GB" sz="1100" dirty="0" err="1"/>
          </a:p>
        </p:txBody>
      </p:sp>
    </p:spTree>
    <p:extLst>
      <p:ext uri="{BB962C8B-B14F-4D97-AF65-F5344CB8AC3E}">
        <p14:creationId xmlns:p14="http://schemas.microsoft.com/office/powerpoint/2010/main" val="41946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987FFDC7-C878-CFB5-B869-C73789B34D8B}"/>
              </a:ext>
            </a:extLst>
          </p:cNvPr>
          <p:cNvSpPr txBox="1">
            <a:spLocks/>
          </p:cNvSpPr>
          <p:nvPr/>
        </p:nvSpPr>
        <p:spPr>
          <a:xfrm>
            <a:off x="7390556" y="1286618"/>
            <a:ext cx="4012729" cy="35458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Peru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F5DAC-3D9C-ECE6-A481-41E9C764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033" y="1528664"/>
            <a:ext cx="3912150" cy="327035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2F2A1B7-86B7-62A8-47A3-7963E949804A}"/>
              </a:ext>
            </a:extLst>
          </p:cNvPr>
          <p:cNvSpPr txBox="1">
            <a:spLocks/>
          </p:cNvSpPr>
          <p:nvPr/>
        </p:nvSpPr>
        <p:spPr>
          <a:xfrm>
            <a:off x="3408759" y="947368"/>
            <a:ext cx="2923034" cy="4036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100" dirty="0">
                <a:solidFill>
                  <a:srgbClr val="000066"/>
                </a:solidFill>
              </a:rPr>
              <a:t>Zmiana temperatury vs emisja CO2</a:t>
            </a:r>
            <a:endParaRPr lang="en-GB" sz="1100" dirty="0">
              <a:solidFill>
                <a:srgbClr val="000066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010EA5-A0FB-1268-AE31-9F6F6E681D75}"/>
              </a:ext>
            </a:extLst>
          </p:cNvPr>
          <p:cNvSpPr txBox="1">
            <a:spLocks/>
          </p:cNvSpPr>
          <p:nvPr/>
        </p:nvSpPr>
        <p:spPr>
          <a:xfrm>
            <a:off x="4366220" y="4828397"/>
            <a:ext cx="2923034" cy="4036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100" dirty="0">
                <a:solidFill>
                  <a:srgbClr val="000066"/>
                </a:solidFill>
              </a:rPr>
              <a:t>poziom CO2 vs. poziom urbanizacji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7B76EDB-94A1-F658-9066-3E4F57D79A37}"/>
              </a:ext>
            </a:extLst>
          </p:cNvPr>
          <p:cNvSpPr txBox="1">
            <a:spLocks/>
          </p:cNvSpPr>
          <p:nvPr/>
        </p:nvSpPr>
        <p:spPr>
          <a:xfrm>
            <a:off x="4140993" y="1955709"/>
            <a:ext cx="5420875" cy="352943"/>
          </a:xfrm>
          <a:prstGeom prst="rect">
            <a:avLst/>
          </a:prstGeom>
          <a:solidFill>
            <a:srgbClr val="E6E6E6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100" dirty="0">
                <a:solidFill>
                  <a:srgbClr val="000066"/>
                </a:solidFill>
              </a:rPr>
              <a:t>poziom CO2 vs. poziom zalesienia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2E440C7-9CCE-F254-1740-5A6C67636420}"/>
              </a:ext>
            </a:extLst>
          </p:cNvPr>
          <p:cNvSpPr txBox="1">
            <a:spLocks/>
          </p:cNvSpPr>
          <p:nvPr/>
        </p:nvSpPr>
        <p:spPr>
          <a:xfrm>
            <a:off x="7992984" y="5712574"/>
            <a:ext cx="2923034" cy="4036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100" dirty="0">
                <a:solidFill>
                  <a:srgbClr val="000066"/>
                </a:solidFill>
              </a:rPr>
              <a:t>poziom CO2 vs. PKB per capita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18C3DF8-1CC1-59DF-BFAE-ADE575B0C5FD}"/>
              </a:ext>
            </a:extLst>
          </p:cNvPr>
          <p:cNvSpPr txBox="1">
            <a:spLocks/>
          </p:cNvSpPr>
          <p:nvPr/>
        </p:nvSpPr>
        <p:spPr>
          <a:xfrm>
            <a:off x="7886897" y="4924774"/>
            <a:ext cx="2923034" cy="4036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100" dirty="0">
                <a:solidFill>
                  <a:srgbClr val="000066"/>
                </a:solidFill>
              </a:rPr>
              <a:t>poziom CO2 vs. PKB per capita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4AC73-8642-D40F-0E39-4CAE20625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6" t="64355" r="2022" b="17107"/>
          <a:stretch/>
        </p:blipFill>
        <p:spPr>
          <a:xfrm>
            <a:off x="5230316" y="4104195"/>
            <a:ext cx="6181255" cy="370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5FE5B1-B42F-D32D-3B3B-6C560613C299}"/>
              </a:ext>
            </a:extLst>
          </p:cNvPr>
          <p:cNvSpPr txBox="1"/>
          <p:nvPr/>
        </p:nvSpPr>
        <p:spPr>
          <a:xfrm>
            <a:off x="2213034" y="1448093"/>
            <a:ext cx="2520280" cy="286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400" b="1" dirty="0">
                <a:solidFill>
                  <a:schemeClr val="accent5">
                    <a:lumMod val="75000"/>
                  </a:schemeClr>
                </a:solidFill>
              </a:rPr>
              <a:t>Algieria</a:t>
            </a:r>
            <a:endParaRPr lang="en-GB" sz="1400" b="1" dirty="0" err="1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1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7AC920-911E-4C6E-6867-FA80149FE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753600" cy="648072"/>
          </a:xfrm>
        </p:spPr>
        <p:txBody>
          <a:bodyPr anchor="t">
            <a:normAutofit/>
          </a:bodyPr>
          <a:lstStyle/>
          <a:p>
            <a:r>
              <a:rPr lang="pl-PL" sz="2800" cap="none" dirty="0"/>
              <a:t>Czym są zmiany klimatyczne</a:t>
            </a:r>
            <a:endParaRPr lang="en-GB" sz="2800" cap="none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1EE9D286-ADB5-9154-B039-4B2A0489615B}"/>
              </a:ext>
            </a:extLst>
          </p:cNvPr>
          <p:cNvSpPr txBox="1">
            <a:spLocks/>
          </p:cNvSpPr>
          <p:nvPr/>
        </p:nvSpPr>
        <p:spPr>
          <a:xfrm>
            <a:off x="42774" y="1031608"/>
            <a:ext cx="3135314" cy="263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rtl="0">
              <a:defRPr lang="en-gb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b="1">
                <a:solidFill>
                  <a:srgbClr val="002060"/>
                </a:solidFill>
              </a:defRPr>
            </a:lvl1pPr>
            <a:lvl2pPr marL="502920" indent="-228600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/>
            </a:lvl2pPr>
            <a:lvl3pPr marL="731520" indent="-228600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</a:lvl3pPr>
            <a:lvl4pPr marL="960120" indent="-228600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/>
            </a:lvl4pPr>
            <a:lvl5pPr marL="1188720" indent="-228600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/>
            </a:lvl5pPr>
            <a:lvl6pPr marL="141732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/>
            </a:lvl6pPr>
            <a:lvl7pPr marL="164592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baseline="0"/>
            </a:lvl7pPr>
            <a:lvl8pPr marL="1874520" indent="-22860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baseline="0"/>
            </a:lvl8pPr>
            <a:lvl9pPr marL="1874520" indent="0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baseline="0"/>
            </a:lvl9pPr>
          </a:lstStyle>
          <a:p>
            <a:r>
              <a:rPr lang="pl-PL" dirty="0"/>
              <a:t>Zmiana klimatu </a:t>
            </a:r>
            <a:r>
              <a:rPr lang="pl-PL" b="0" dirty="0"/>
              <a:t>to</a:t>
            </a:r>
            <a:r>
              <a:rPr lang="pl-PL" dirty="0"/>
              <a:t> </a:t>
            </a:r>
            <a:r>
              <a:rPr lang="pl-PL" b="0" dirty="0"/>
              <a:t>długoterminowa zmiana średnich wzorców pogodowych, które definiują lokalny, regionalny i globalny klimat Ziemi. Zmiany te mają szeroki zakres obserwowanych efektów, które są jednocześnie synonimem tego terminu.</a:t>
            </a:r>
            <a:endParaRPr lang="en-GB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677B8-024E-5D9F-3F5E-BBE792302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100" y="1019175"/>
            <a:ext cx="8640960" cy="5263617"/>
          </a:xfrm>
          <a:custGeom>
            <a:avLst/>
            <a:gdLst>
              <a:gd name="connsiteX0" fmla="*/ 0 w 8640960"/>
              <a:gd name="connsiteY0" fmla="*/ 0 h 5263617"/>
              <a:gd name="connsiteX1" fmla="*/ 8640960 w 8640960"/>
              <a:gd name="connsiteY1" fmla="*/ 0 h 5263617"/>
              <a:gd name="connsiteX2" fmla="*/ 8640960 w 8640960"/>
              <a:gd name="connsiteY2" fmla="*/ 5263617 h 5263617"/>
              <a:gd name="connsiteX3" fmla="*/ 0 w 8640960"/>
              <a:gd name="connsiteY3" fmla="*/ 5263617 h 5263617"/>
              <a:gd name="connsiteX4" fmla="*/ 0 w 8640960"/>
              <a:gd name="connsiteY4" fmla="*/ 0 h 526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60" h="5263617" fill="none" extrusionOk="0">
                <a:moveTo>
                  <a:pt x="0" y="0"/>
                </a:moveTo>
                <a:cubicBezTo>
                  <a:pt x="3271719" y="31638"/>
                  <a:pt x="6944783" y="9398"/>
                  <a:pt x="8640960" y="0"/>
                </a:cubicBezTo>
                <a:cubicBezTo>
                  <a:pt x="8602324" y="1605222"/>
                  <a:pt x="8799180" y="3884825"/>
                  <a:pt x="8640960" y="5263617"/>
                </a:cubicBezTo>
                <a:cubicBezTo>
                  <a:pt x="4936010" y="5279045"/>
                  <a:pt x="3618539" y="5156646"/>
                  <a:pt x="0" y="5263617"/>
                </a:cubicBezTo>
                <a:cubicBezTo>
                  <a:pt x="-75093" y="4403685"/>
                  <a:pt x="-121860" y="826312"/>
                  <a:pt x="0" y="0"/>
                </a:cubicBezTo>
                <a:close/>
              </a:path>
              <a:path w="8640960" h="5263617" stroke="0" extrusionOk="0">
                <a:moveTo>
                  <a:pt x="0" y="0"/>
                </a:moveTo>
                <a:cubicBezTo>
                  <a:pt x="2480629" y="68534"/>
                  <a:pt x="6459381" y="68084"/>
                  <a:pt x="8640960" y="0"/>
                </a:cubicBezTo>
                <a:cubicBezTo>
                  <a:pt x="8563085" y="1010272"/>
                  <a:pt x="8510403" y="3803130"/>
                  <a:pt x="8640960" y="5263617"/>
                </a:cubicBezTo>
                <a:cubicBezTo>
                  <a:pt x="6894891" y="5129784"/>
                  <a:pt x="2764715" y="5249135"/>
                  <a:pt x="0" y="5263617"/>
                </a:cubicBezTo>
                <a:cubicBezTo>
                  <a:pt x="141638" y="3738056"/>
                  <a:pt x="59826" y="115111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6943693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3" name="Subtitle 9">
            <a:extLst>
              <a:ext uri="{FF2B5EF4-FFF2-40B4-BE49-F238E27FC236}">
                <a16:creationId xmlns:a16="http://schemas.microsoft.com/office/drawing/2014/main" id="{8E1DE237-A2A4-4FCB-F7FC-CA0F528D38F8}"/>
              </a:ext>
            </a:extLst>
          </p:cNvPr>
          <p:cNvSpPr txBox="1">
            <a:spLocks/>
          </p:cNvSpPr>
          <p:nvPr/>
        </p:nvSpPr>
        <p:spPr>
          <a:xfrm>
            <a:off x="150786" y="4036565"/>
            <a:ext cx="291929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pl-PL" sz="1600" b="1" dirty="0">
                <a:solidFill>
                  <a:srgbClr val="002060"/>
                </a:solidFill>
              </a:rPr>
              <a:t>Globalne ocieplenie </a:t>
            </a:r>
            <a:r>
              <a:rPr lang="pl-PL" sz="1600" dirty="0">
                <a:solidFill>
                  <a:srgbClr val="002060"/>
                </a:solidFill>
              </a:rPr>
              <a:t>to zjawisko charakteryzujące się ogólnym wzrostem średnich temperatur powierzchni Ziemi, które modyfikuje równowagę pogodową i ekosystem. </a:t>
            </a:r>
            <a:endParaRPr lang="pl-PL" sz="1600" dirty="0">
              <a:solidFill>
                <a:srgbClr val="EF53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2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37C3F1A-377F-3AC4-D956-A5AE30B0A6CD}"/>
              </a:ext>
            </a:extLst>
          </p:cNvPr>
          <p:cNvSpPr txBox="1">
            <a:spLocks/>
          </p:cNvSpPr>
          <p:nvPr/>
        </p:nvSpPr>
        <p:spPr>
          <a:xfrm>
            <a:off x="9249" y="0"/>
            <a:ext cx="12061827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Zmiany temperatury na półkulach </a:t>
            </a:r>
            <a:endParaRPr lang="en-GB" sz="2800" cap="none" dirty="0">
              <a:effectLst>
                <a:glow rad="101600">
                  <a:srgbClr val="EF5361">
                    <a:alpha val="40000"/>
                  </a:srgbClr>
                </a:glo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1DB826-1A2E-203A-2678-2E4E04CB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91" y="1333389"/>
            <a:ext cx="3723337" cy="1942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9A921-DEFC-0602-4F23-D6B43491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315882"/>
            <a:ext cx="3754235" cy="197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A91BD-0E92-3997-7EFB-E5A17167ADAB}"/>
              </a:ext>
            </a:extLst>
          </p:cNvPr>
          <p:cNvSpPr txBox="1"/>
          <p:nvPr/>
        </p:nvSpPr>
        <p:spPr>
          <a:xfrm>
            <a:off x="2138881" y="827334"/>
            <a:ext cx="2160240" cy="4186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800" dirty="0"/>
              <a:t>Półkula północna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B6141-7F59-E0E3-C229-E702D0063C82}"/>
              </a:ext>
            </a:extLst>
          </p:cNvPr>
          <p:cNvSpPr txBox="1"/>
          <p:nvPr/>
        </p:nvSpPr>
        <p:spPr>
          <a:xfrm>
            <a:off x="6900624" y="827334"/>
            <a:ext cx="2546269" cy="4186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800" dirty="0"/>
              <a:t>Półkula południowa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714BC9-A051-9112-6CDB-46D75F349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" t="1603"/>
          <a:stretch/>
        </p:blipFill>
        <p:spPr>
          <a:xfrm>
            <a:off x="755609" y="3861047"/>
            <a:ext cx="4340510" cy="2760639"/>
          </a:xfrm>
          <a:prstGeom prst="rect">
            <a:avLst/>
          </a:prstGeom>
          <a:ln>
            <a:solidFill>
              <a:srgbClr val="00006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BFED23-7E91-6A21-DCB0-6A81F50D8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88" y="3861048"/>
            <a:ext cx="5489922" cy="2760639"/>
          </a:xfrm>
          <a:prstGeom prst="rect">
            <a:avLst/>
          </a:prstGeom>
          <a:ln>
            <a:solidFill>
              <a:srgbClr val="000066"/>
            </a:solidFill>
          </a:ln>
        </p:spPr>
      </p:pic>
    </p:spTree>
    <p:extLst>
      <p:ext uri="{BB962C8B-B14F-4D97-AF65-F5344CB8AC3E}">
        <p14:creationId xmlns:p14="http://schemas.microsoft.com/office/powerpoint/2010/main" val="623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95AA0F0-9036-35FA-12C4-181258D5F22E}"/>
              </a:ext>
            </a:extLst>
          </p:cNvPr>
          <p:cNvSpPr txBox="1">
            <a:spLocks/>
          </p:cNvSpPr>
          <p:nvPr/>
        </p:nvSpPr>
        <p:spPr>
          <a:xfrm>
            <a:off x="9249" y="0"/>
            <a:ext cx="12061827" cy="5486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Zmiany temperatury w strefach klimatycznych </a:t>
            </a:r>
          </a:p>
        </p:txBody>
      </p:sp>
      <p:sp>
        <p:nvSpPr>
          <p:cNvPr id="3" name="pole tekstowe 13">
            <a:extLst>
              <a:ext uri="{FF2B5EF4-FFF2-40B4-BE49-F238E27FC236}">
                <a16:creationId xmlns:a16="http://schemas.microsoft.com/office/drawing/2014/main" id="{49459DD7-34A7-3CBD-459D-CE4F8502E1CD}"/>
              </a:ext>
            </a:extLst>
          </p:cNvPr>
          <p:cNvSpPr txBox="1"/>
          <p:nvPr/>
        </p:nvSpPr>
        <p:spPr>
          <a:xfrm>
            <a:off x="322933" y="4089748"/>
            <a:ext cx="3575458" cy="2394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l-PL" sz="1400" dirty="0">
                <a:solidFill>
                  <a:srgbClr val="000066"/>
                </a:solidFill>
              </a:rPr>
              <a:t>A – okołobiegunowa (N)</a:t>
            </a:r>
          </a:p>
          <a:p>
            <a:pPr>
              <a:lnSpc>
                <a:spcPct val="120000"/>
              </a:lnSpc>
            </a:pPr>
            <a:r>
              <a:rPr lang="pl-PL" sz="1400" dirty="0">
                <a:solidFill>
                  <a:srgbClr val="000066"/>
                </a:solidFill>
              </a:rPr>
              <a:t>B – umiarkowana (N)</a:t>
            </a:r>
          </a:p>
          <a:p>
            <a:pPr>
              <a:lnSpc>
                <a:spcPct val="120000"/>
              </a:lnSpc>
            </a:pPr>
            <a:r>
              <a:rPr lang="pl-PL" sz="1400" dirty="0">
                <a:solidFill>
                  <a:srgbClr val="000066"/>
                </a:solidFill>
              </a:rPr>
              <a:t>C – podzwrotnikowa (N)</a:t>
            </a:r>
          </a:p>
          <a:p>
            <a:pPr>
              <a:lnSpc>
                <a:spcPct val="120000"/>
              </a:lnSpc>
            </a:pPr>
            <a:r>
              <a:rPr lang="pl-PL" sz="1400" dirty="0">
                <a:solidFill>
                  <a:srgbClr val="000066"/>
                </a:solidFill>
              </a:rPr>
              <a:t>D – zwrotnikowa (N)</a:t>
            </a:r>
          </a:p>
          <a:p>
            <a:pPr>
              <a:lnSpc>
                <a:spcPct val="120000"/>
              </a:lnSpc>
            </a:pPr>
            <a:r>
              <a:rPr lang="pl-PL" sz="1400" dirty="0">
                <a:solidFill>
                  <a:srgbClr val="000066"/>
                </a:solidFill>
              </a:rPr>
              <a:t>E – równikowa</a:t>
            </a:r>
          </a:p>
          <a:p>
            <a:pPr>
              <a:lnSpc>
                <a:spcPct val="120000"/>
              </a:lnSpc>
            </a:pPr>
            <a:r>
              <a:rPr lang="pl-PL" sz="1400" dirty="0">
                <a:solidFill>
                  <a:srgbClr val="000066"/>
                </a:solidFill>
              </a:rPr>
              <a:t>F – zwrotnikowa (S)</a:t>
            </a:r>
          </a:p>
          <a:p>
            <a:pPr>
              <a:lnSpc>
                <a:spcPct val="120000"/>
              </a:lnSpc>
            </a:pPr>
            <a:r>
              <a:rPr lang="pl-PL" sz="1400" dirty="0">
                <a:solidFill>
                  <a:srgbClr val="000066"/>
                </a:solidFill>
              </a:rPr>
              <a:t>G – podzwrotnikowa (S)</a:t>
            </a:r>
          </a:p>
          <a:p>
            <a:pPr>
              <a:lnSpc>
                <a:spcPct val="120000"/>
              </a:lnSpc>
            </a:pPr>
            <a:r>
              <a:rPr lang="pl-PL" sz="1400" dirty="0">
                <a:solidFill>
                  <a:srgbClr val="000066"/>
                </a:solidFill>
              </a:rPr>
              <a:t>H – umiarkowana (S)</a:t>
            </a:r>
          </a:p>
          <a:p>
            <a:pPr>
              <a:lnSpc>
                <a:spcPct val="120000"/>
              </a:lnSpc>
            </a:pPr>
            <a:r>
              <a:rPr lang="pl-PL" sz="1400" dirty="0">
                <a:solidFill>
                  <a:srgbClr val="000066"/>
                </a:solidFill>
              </a:rPr>
              <a:t>I – okołobiegunowa 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F4AAD-6C5A-C9FB-D6E8-67D896122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" t="56" r="233" b="2126"/>
          <a:stretch/>
        </p:blipFill>
        <p:spPr>
          <a:xfrm>
            <a:off x="322933" y="908720"/>
            <a:ext cx="4547343" cy="282098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71BFEB-3D21-4C76-7D4C-152EA7E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7384" y="885106"/>
            <a:ext cx="6488508" cy="5907536"/>
          </a:xfrm>
          <a:prstGeom prst="rect">
            <a:avLst/>
          </a:prstGeom>
        </p:spPr>
      </p:pic>
      <p:sp>
        <p:nvSpPr>
          <p:cNvPr id="6" name="pole tekstowe 13">
            <a:extLst>
              <a:ext uri="{FF2B5EF4-FFF2-40B4-BE49-F238E27FC236}">
                <a16:creationId xmlns:a16="http://schemas.microsoft.com/office/drawing/2014/main" id="{CFF726A2-E544-28C7-FC71-6ED170CC7B49}"/>
              </a:ext>
            </a:extLst>
          </p:cNvPr>
          <p:cNvSpPr txBox="1"/>
          <p:nvPr/>
        </p:nvSpPr>
        <p:spPr>
          <a:xfrm>
            <a:off x="261126" y="647110"/>
            <a:ext cx="401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1" dirty="0">
                <a:solidFill>
                  <a:srgbClr val="000066"/>
                </a:solidFill>
              </a:rPr>
              <a:t>Mapa stref klimatycznych</a:t>
            </a:r>
          </a:p>
          <a:p>
            <a:endParaRPr lang="pl-PL" sz="1400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37C3F1A-377F-3AC4-D956-A5AE30B0A6CD}"/>
              </a:ext>
            </a:extLst>
          </p:cNvPr>
          <p:cNvSpPr txBox="1">
            <a:spLocks/>
          </p:cNvSpPr>
          <p:nvPr/>
        </p:nvSpPr>
        <p:spPr>
          <a:xfrm>
            <a:off x="9249" y="0"/>
            <a:ext cx="12061827" cy="5486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Zmiany temperatury w strefach klimatycznych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B5B9E9-1C27-43BF-31C1-CEF57D36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28" y="749893"/>
            <a:ext cx="3849668" cy="23775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EACA5E-DDB5-44BD-7956-5CB3E9723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097" y="725334"/>
            <a:ext cx="3835978" cy="23910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4A76CC-611A-2C3F-75D9-E0203B75F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861048"/>
            <a:ext cx="3849668" cy="23828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B3EA43-1448-98E1-DD8E-7D3862439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340" y="3861048"/>
            <a:ext cx="3866735" cy="23828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4A89BD-786A-FD59-1C94-AC5D7AAAC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542" y="744586"/>
            <a:ext cx="3913353" cy="23828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EB8E738-9CBF-61EB-04E2-D81C2CA05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204" y="3858740"/>
            <a:ext cx="3913353" cy="23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6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725513D4-0C69-4183-BA81-F0CB6E7F37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20" t="7577" r="1227"/>
          <a:stretch/>
        </p:blipFill>
        <p:spPr>
          <a:xfrm>
            <a:off x="0" y="692696"/>
            <a:ext cx="11017224" cy="59046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780" y="816124"/>
            <a:ext cx="4968552" cy="2880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1200" b="1" cap="none" dirty="0"/>
              <a:t>Mapa zmian temperatury na świecie  w latach 1961-2019 </a:t>
            </a:r>
            <a:endParaRPr lang="en-GB" sz="1200" b="1" cap="none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5081B948-4DB0-A316-DBB8-ECCBB0199616}"/>
              </a:ext>
            </a:extLst>
          </p:cNvPr>
          <p:cNvSpPr txBox="1">
            <a:spLocks/>
          </p:cNvSpPr>
          <p:nvPr/>
        </p:nvSpPr>
        <p:spPr>
          <a:xfrm>
            <a:off x="9249" y="0"/>
            <a:ext cx="12061827" cy="5486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Zmiany temperatury na świecie w latach 1961-2019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D3D6B-C192-F114-7390-FEE1E6DEFE3A}"/>
              </a:ext>
            </a:extLst>
          </p:cNvPr>
          <p:cNvSpPr txBox="1"/>
          <p:nvPr/>
        </p:nvSpPr>
        <p:spPr>
          <a:xfrm>
            <a:off x="10113870" y="1636728"/>
            <a:ext cx="1512168" cy="2708434"/>
          </a:xfrm>
          <a:custGeom>
            <a:avLst/>
            <a:gdLst>
              <a:gd name="connsiteX0" fmla="*/ 0 w 1512168"/>
              <a:gd name="connsiteY0" fmla="*/ 0 h 2708434"/>
              <a:gd name="connsiteX1" fmla="*/ 534299 w 1512168"/>
              <a:gd name="connsiteY1" fmla="*/ 0 h 2708434"/>
              <a:gd name="connsiteX2" fmla="*/ 1008112 w 1512168"/>
              <a:gd name="connsiteY2" fmla="*/ 0 h 2708434"/>
              <a:gd name="connsiteX3" fmla="*/ 1512168 w 1512168"/>
              <a:gd name="connsiteY3" fmla="*/ 0 h 2708434"/>
              <a:gd name="connsiteX4" fmla="*/ 1512168 w 1512168"/>
              <a:gd name="connsiteY4" fmla="*/ 595855 h 2708434"/>
              <a:gd name="connsiteX5" fmla="*/ 1512168 w 1512168"/>
              <a:gd name="connsiteY5" fmla="*/ 1191711 h 2708434"/>
              <a:gd name="connsiteX6" fmla="*/ 1512168 w 1512168"/>
              <a:gd name="connsiteY6" fmla="*/ 1841735 h 2708434"/>
              <a:gd name="connsiteX7" fmla="*/ 1512168 w 1512168"/>
              <a:gd name="connsiteY7" fmla="*/ 2708434 h 2708434"/>
              <a:gd name="connsiteX8" fmla="*/ 1023234 w 1512168"/>
              <a:gd name="connsiteY8" fmla="*/ 2708434 h 2708434"/>
              <a:gd name="connsiteX9" fmla="*/ 549421 w 1512168"/>
              <a:gd name="connsiteY9" fmla="*/ 2708434 h 2708434"/>
              <a:gd name="connsiteX10" fmla="*/ 0 w 1512168"/>
              <a:gd name="connsiteY10" fmla="*/ 2708434 h 2708434"/>
              <a:gd name="connsiteX11" fmla="*/ 0 w 1512168"/>
              <a:gd name="connsiteY11" fmla="*/ 2085494 h 2708434"/>
              <a:gd name="connsiteX12" fmla="*/ 0 w 1512168"/>
              <a:gd name="connsiteY12" fmla="*/ 1408386 h 2708434"/>
              <a:gd name="connsiteX13" fmla="*/ 0 w 1512168"/>
              <a:gd name="connsiteY13" fmla="*/ 677109 h 2708434"/>
              <a:gd name="connsiteX14" fmla="*/ 0 w 1512168"/>
              <a:gd name="connsiteY14" fmla="*/ 0 h 270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12168" h="2708434" extrusionOk="0">
                <a:moveTo>
                  <a:pt x="0" y="0"/>
                </a:moveTo>
                <a:cubicBezTo>
                  <a:pt x="261838" y="-6358"/>
                  <a:pt x="310517" y="26500"/>
                  <a:pt x="534299" y="0"/>
                </a:cubicBezTo>
                <a:cubicBezTo>
                  <a:pt x="758081" y="-26500"/>
                  <a:pt x="897607" y="23061"/>
                  <a:pt x="1008112" y="0"/>
                </a:cubicBezTo>
                <a:cubicBezTo>
                  <a:pt x="1118617" y="-23061"/>
                  <a:pt x="1272952" y="-3004"/>
                  <a:pt x="1512168" y="0"/>
                </a:cubicBezTo>
                <a:cubicBezTo>
                  <a:pt x="1541886" y="192035"/>
                  <a:pt x="1499242" y="474796"/>
                  <a:pt x="1512168" y="595855"/>
                </a:cubicBezTo>
                <a:cubicBezTo>
                  <a:pt x="1525094" y="716914"/>
                  <a:pt x="1539466" y="1012307"/>
                  <a:pt x="1512168" y="1191711"/>
                </a:cubicBezTo>
                <a:cubicBezTo>
                  <a:pt x="1484870" y="1371115"/>
                  <a:pt x="1500097" y="1564541"/>
                  <a:pt x="1512168" y="1841735"/>
                </a:cubicBezTo>
                <a:cubicBezTo>
                  <a:pt x="1524239" y="2118929"/>
                  <a:pt x="1512210" y="2321263"/>
                  <a:pt x="1512168" y="2708434"/>
                </a:cubicBezTo>
                <a:cubicBezTo>
                  <a:pt x="1374715" y="2699221"/>
                  <a:pt x="1136661" y="2694679"/>
                  <a:pt x="1023234" y="2708434"/>
                </a:cubicBezTo>
                <a:cubicBezTo>
                  <a:pt x="909807" y="2722189"/>
                  <a:pt x="701281" y="2722428"/>
                  <a:pt x="549421" y="2708434"/>
                </a:cubicBezTo>
                <a:cubicBezTo>
                  <a:pt x="397561" y="2694440"/>
                  <a:pt x="238909" y="2700501"/>
                  <a:pt x="0" y="2708434"/>
                </a:cubicBezTo>
                <a:cubicBezTo>
                  <a:pt x="-24260" y="2570083"/>
                  <a:pt x="9578" y="2328881"/>
                  <a:pt x="0" y="2085494"/>
                </a:cubicBezTo>
                <a:cubicBezTo>
                  <a:pt x="-9578" y="1842107"/>
                  <a:pt x="-19399" y="1591188"/>
                  <a:pt x="0" y="1408386"/>
                </a:cubicBezTo>
                <a:cubicBezTo>
                  <a:pt x="19399" y="1225584"/>
                  <a:pt x="-21110" y="928358"/>
                  <a:pt x="0" y="677109"/>
                </a:cubicBezTo>
                <a:cubicBezTo>
                  <a:pt x="21110" y="425860"/>
                  <a:pt x="33417" y="247054"/>
                  <a:pt x="0" y="0"/>
                </a:cubicBezTo>
                <a:close/>
              </a:path>
            </a:pathLst>
          </a:cu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397407323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pl-PL" sz="1000" dirty="0">
                <a:latin typeface="Segoe Script" panose="030B0504020000000003" pitchFamily="66" charset="0"/>
              </a:rPr>
              <a:t>OD OKRESU PRZEDINDUSTRIALNEGO (1850-1900) DZIAŁALNOŚĆ CZŁOWIEKA ZWIĘKSZYŁA ŚREDNIĄ GLOBALNĄ TEMPERATURĘ zIEMI O OKOŁO </a:t>
            </a:r>
            <a:r>
              <a:rPr lang="pl-PL" sz="1000" b="1" dirty="0">
                <a:latin typeface="Segoe Script" panose="030B0504020000000003" pitchFamily="66" charset="0"/>
              </a:rPr>
              <a:t>1°c</a:t>
            </a:r>
            <a:r>
              <a:rPr lang="pl-PL" sz="1000" dirty="0">
                <a:latin typeface="Segoe Script" panose="030B0504020000000003" pitchFamily="66" charset="0"/>
              </a:rPr>
              <a:t>, A CYFRA TA WZRASTA OBECNIE O PONAD </a:t>
            </a:r>
            <a:r>
              <a:rPr lang="pl-PL" sz="1000" b="1" dirty="0">
                <a:latin typeface="Segoe Script" panose="030B0504020000000003" pitchFamily="66" charset="0"/>
              </a:rPr>
              <a:t>0,2°c NA DEKADĘ</a:t>
            </a:r>
            <a:r>
              <a:rPr lang="pl-PL" sz="1000" b="1" dirty="0">
                <a:solidFill>
                  <a:srgbClr val="002060"/>
                </a:solidFill>
                <a:latin typeface="Segoe Script" panose="030B0504020000000003" pitchFamily="66" charset="0"/>
              </a:rPr>
              <a:t>.</a:t>
            </a:r>
          </a:p>
          <a:p>
            <a:pPr marL="45720" indent="0">
              <a:buNone/>
            </a:pPr>
            <a:endParaRPr lang="en-GB" sz="1000" dirty="0">
              <a:solidFill>
                <a:srgbClr val="002060"/>
              </a:solidFill>
              <a:latin typeface="Segoe Script" panose="030B0504020000000003" pitchFamily="66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FD0947-1CD3-EC94-90B9-85822EFD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423" y="1535164"/>
            <a:ext cx="1554615" cy="29019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8A9D7-25D4-1FC9-7FEB-841D5788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550" y="1443214"/>
            <a:ext cx="1554615" cy="29019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FEFF80-E3ED-321A-1E80-BD20BD0B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721" y="4618876"/>
            <a:ext cx="810657" cy="6208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8BFFC2-3D49-8E02-BE24-E6B1A3710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0930" y="5621345"/>
            <a:ext cx="1442173" cy="6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AEF36-24C3-AA50-F8AF-38C14907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6"/>
          <a:stretch/>
        </p:blipFill>
        <p:spPr>
          <a:xfrm>
            <a:off x="446353" y="1124744"/>
            <a:ext cx="11302964" cy="5049076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586704A6-C784-883C-39EA-F151BEF93488}"/>
              </a:ext>
            </a:extLst>
          </p:cNvPr>
          <p:cNvSpPr txBox="1">
            <a:spLocks/>
          </p:cNvSpPr>
          <p:nvPr/>
        </p:nvSpPr>
        <p:spPr>
          <a:xfrm>
            <a:off x="12013" y="44624"/>
            <a:ext cx="11737304" cy="720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Wybrane kraje do badania </a:t>
            </a:r>
            <a:endParaRPr lang="en-GB" sz="2800" cap="none" dirty="0"/>
          </a:p>
        </p:txBody>
      </p:sp>
    </p:spTree>
    <p:extLst>
      <p:ext uri="{BB962C8B-B14F-4D97-AF65-F5344CB8AC3E}">
        <p14:creationId xmlns:p14="http://schemas.microsoft.com/office/powerpoint/2010/main" val="13326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B3C58A9-CC83-CBBD-326D-16FF09FA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AMERYKA PŁN – korelacje</a:t>
            </a:r>
            <a:endParaRPr lang="en-GB" sz="2800" cap="none" dirty="0"/>
          </a:p>
        </p:txBody>
      </p:sp>
      <p:sp>
        <p:nvSpPr>
          <p:cNvPr id="12" name="Subtitle 9">
            <a:extLst>
              <a:ext uri="{FF2B5EF4-FFF2-40B4-BE49-F238E27FC236}">
                <a16:creationId xmlns:a16="http://schemas.microsoft.com/office/drawing/2014/main" id="{97006FCC-B32F-47C8-FCAF-D1D9A7590CF6}"/>
              </a:ext>
            </a:extLst>
          </p:cNvPr>
          <p:cNvSpPr txBox="1">
            <a:spLocks/>
          </p:cNvSpPr>
          <p:nvPr/>
        </p:nvSpPr>
        <p:spPr>
          <a:xfrm>
            <a:off x="4139734" y="848950"/>
            <a:ext cx="7859334" cy="2003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Bal bala bla na temat kontynentu, wybranych panstw</a:t>
            </a: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ln>
                <a:solidFill>
                  <a:schemeClr val="tx1"/>
                </a:solidFill>
                <a:prstDash val="solid"/>
              </a:ln>
              <a:solidFill>
                <a:srgbClr val="002060"/>
              </a:solidFill>
              <a:latin typeface="Century Gothic (Body)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E0013-AFC5-436D-6DC8-148BE0C8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923608"/>
            <a:ext cx="2168241" cy="20497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9E14BA-A7D2-6985-075E-4EEFCE97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5" y="3411108"/>
            <a:ext cx="3670110" cy="3286029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42FD97-285F-39B5-3963-D03B95BD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033" y="3374529"/>
            <a:ext cx="3804234" cy="33226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9FF04B-7C4C-225F-689D-2F204664A0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" r="1"/>
          <a:stretch/>
        </p:blipFill>
        <p:spPr>
          <a:xfrm>
            <a:off x="8353244" y="3366134"/>
            <a:ext cx="3716547" cy="3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0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count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346_TF03460629.potx" id="{896FDC4C-42B5-4C8E-9A72-614FBF3F70A6}" vid="{62DF8BAF-90E5-44AF-97DC-3916E30342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1611</TotalTime>
  <Words>783</Words>
  <Application>Microsoft Office PowerPoint</Application>
  <PresentationFormat>Custom</PresentationFormat>
  <Paragraphs>145</Paragraphs>
  <Slides>27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Century Gothic</vt:lpstr>
      <vt:lpstr>Century Gothic (Body)</vt:lpstr>
      <vt:lpstr>Segoe Script</vt:lpstr>
      <vt:lpstr>Symbol</vt:lpstr>
      <vt:lpstr>Wingdings</vt:lpstr>
      <vt:lpstr>World country report presentation</vt:lpstr>
      <vt:lpstr>THERE IS NO PLANET B</vt:lpstr>
      <vt:lpstr>Cel prezentacji, główne punkty</vt:lpstr>
      <vt:lpstr>Czym są zmiany klimatyczne</vt:lpstr>
      <vt:lpstr>PowerPoint Presentation</vt:lpstr>
      <vt:lpstr>PowerPoint Presentation</vt:lpstr>
      <vt:lpstr>PowerPoint Presentation</vt:lpstr>
      <vt:lpstr>Mapa zmian temperatury na świecie  w latach 1961-2019 </vt:lpstr>
      <vt:lpstr>PowerPoint Presentation</vt:lpstr>
      <vt:lpstr>AMERYKA PŁN – korelacje</vt:lpstr>
      <vt:lpstr>usa</vt:lpstr>
      <vt:lpstr>AMERYKA PŁD – korelacje</vt:lpstr>
      <vt:lpstr>BRAZYLIA</vt:lpstr>
      <vt:lpstr>AFRYKA – korelacje</vt:lpstr>
      <vt:lpstr>MOZAMBIK</vt:lpstr>
      <vt:lpstr>EUROPA – korelacje</vt:lpstr>
      <vt:lpstr>Finladia</vt:lpstr>
      <vt:lpstr>AZJA– korelacje</vt:lpstr>
      <vt:lpstr>CHINY</vt:lpstr>
      <vt:lpstr>AUSTRALIA i OCEANIA – korelacje</vt:lpstr>
      <vt:lpstr>AUSTRALIA</vt:lpstr>
      <vt:lpstr>Podsumowanie</vt:lpstr>
      <vt:lpstr>PowerPoint Presentation</vt:lpstr>
      <vt:lpstr>PowerPoint Presentation</vt:lpstr>
      <vt:lpstr>Dodatkowo</vt:lpstr>
      <vt:lpstr>Dziękujemy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THERE IS NO PLANET B</dc:title>
  <dc:creator>Urszula Nowak</dc:creator>
  <cp:lastModifiedBy>Urszula Nowak</cp:lastModifiedBy>
  <cp:revision>29</cp:revision>
  <dcterms:created xsi:type="dcterms:W3CDTF">2023-05-08T18:47:05Z</dcterms:created>
  <dcterms:modified xsi:type="dcterms:W3CDTF">2023-05-13T18:05:06Z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